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9"/>
  </p:notesMasterIdLst>
  <p:handoutMasterIdLst>
    <p:handoutMasterId r:id="rId30"/>
  </p:handoutMasterIdLst>
  <p:sldIdLst>
    <p:sldId id="547" r:id="rId2"/>
    <p:sldId id="550" r:id="rId3"/>
    <p:sldId id="558" r:id="rId4"/>
    <p:sldId id="832" r:id="rId5"/>
    <p:sldId id="804" r:id="rId6"/>
    <p:sldId id="860" r:id="rId7"/>
    <p:sldId id="813" r:id="rId8"/>
    <p:sldId id="863" r:id="rId9"/>
    <p:sldId id="864" r:id="rId10"/>
    <p:sldId id="876" r:id="rId11"/>
    <p:sldId id="877" r:id="rId12"/>
    <p:sldId id="855" r:id="rId13"/>
    <p:sldId id="865" r:id="rId14"/>
    <p:sldId id="866" r:id="rId15"/>
    <p:sldId id="868" r:id="rId16"/>
    <p:sldId id="869" r:id="rId17"/>
    <p:sldId id="872" r:id="rId18"/>
    <p:sldId id="873" r:id="rId19"/>
    <p:sldId id="874" r:id="rId20"/>
    <p:sldId id="875" r:id="rId21"/>
    <p:sldId id="878" r:id="rId22"/>
    <p:sldId id="871" r:id="rId23"/>
    <p:sldId id="861" r:id="rId24"/>
    <p:sldId id="562" r:id="rId25"/>
    <p:sldId id="554" r:id="rId26"/>
    <p:sldId id="552" r:id="rId27"/>
    <p:sldId id="553" r:id="rId2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3" autoAdjust="0"/>
    <p:restoredTop sz="94660"/>
  </p:normalViewPr>
  <p:slideViewPr>
    <p:cSldViewPr>
      <p:cViewPr varScale="1">
        <p:scale>
          <a:sx n="67" d="100"/>
          <a:sy n="67" d="100"/>
        </p:scale>
        <p:origin x="-102" y="-19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28/11/2018</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11/28/2018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Pushing at the back</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Pushing at the back</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at the back of an empty linked list</a:t>
            </a:r>
            <a:endParaRPr lang="en-CA" dirty="0"/>
          </a:p>
        </p:txBody>
      </p:sp>
      <p:sp>
        <p:nvSpPr>
          <p:cNvPr id="3" name="Content Placeholder 2"/>
          <p:cNvSpPr>
            <a:spLocks noGrp="1"/>
          </p:cNvSpPr>
          <p:nvPr>
            <p:ph idx="1"/>
          </p:nvPr>
        </p:nvSpPr>
        <p:spPr>
          <a:xfrm>
            <a:off x="457200" y="1600200"/>
            <a:ext cx="7931224" cy="4525963"/>
          </a:xfrm>
        </p:spPr>
        <p:txBody>
          <a:bodyPr>
            <a:normAutofit fontScale="85000" lnSpcReduction="20000"/>
          </a:bodyPr>
          <a:lstStyle/>
          <a:p>
            <a:pPr lvl="0"/>
            <a:r>
              <a:rPr lang="en-CA" sz="2400" dirty="0" smtClean="0">
                <a:solidFill>
                  <a:prstClr val="black"/>
                </a:solidFill>
              </a:rPr>
              <a:t>Wait: Isn’t </a:t>
            </a:r>
            <a:r>
              <a:rPr lang="en-CA" sz="2400" dirty="0" err="1" smtClean="0">
                <a:solidFill>
                  <a:prstClr val="black"/>
                </a:solidFill>
                <a:latin typeface="Consolas" panose="020B0609020204030204" pitchFamily="49" charset="0"/>
                <a:cs typeface="Consolas" panose="020B0609020204030204" pitchFamily="49" charset="0"/>
              </a:rPr>
              <a:t>p_next_node</a:t>
            </a:r>
            <a:r>
              <a:rPr lang="en-CA" sz="2400" dirty="0" smtClean="0">
                <a:solidFill>
                  <a:prstClr val="black"/>
                </a:solidFill>
              </a:rPr>
              <a:t> private?</a:t>
            </a:r>
          </a:p>
          <a:p>
            <a:pPr lvl="1"/>
            <a:r>
              <a:rPr lang="en-CA" sz="2300" dirty="0" smtClean="0">
                <a:solidFill>
                  <a:prstClr val="black"/>
                </a:solidFill>
              </a:rPr>
              <a:t>How do we modify it?</a:t>
            </a:r>
          </a:p>
          <a:p>
            <a:pPr lvl="1"/>
            <a:endParaRPr lang="en-CA" sz="2300" dirty="0">
              <a:solidFill>
                <a:prstClr val="black"/>
              </a:solidFill>
            </a:endParaRPr>
          </a:p>
          <a:p>
            <a:r>
              <a:rPr lang="en-CA" sz="2400" dirty="0" smtClean="0">
                <a:solidFill>
                  <a:prstClr val="black"/>
                </a:solidFill>
              </a:rPr>
              <a:t>The </a:t>
            </a:r>
            <a:r>
              <a:rPr lang="en-CA" sz="2400" dirty="0" smtClean="0">
                <a:solidFill>
                  <a:prstClr val="black"/>
                </a:solidFill>
                <a:latin typeface="Consolas" panose="020B0609020204030204" pitchFamily="49" charset="0"/>
                <a:cs typeface="Consolas" panose="020B0609020204030204" pitchFamily="49" charset="0"/>
              </a:rPr>
              <a:t>Node</a:t>
            </a:r>
            <a:r>
              <a:rPr lang="en-CA" sz="2400" dirty="0" smtClean="0">
                <a:solidFill>
                  <a:prstClr val="black"/>
                </a:solidFill>
              </a:rPr>
              <a:t> class can declare the </a:t>
            </a:r>
            <a:r>
              <a:rPr lang="en-CA" sz="2400" dirty="0" err="1" smtClean="0">
                <a:solidFill>
                  <a:prstClr val="black"/>
                </a:solidFill>
                <a:latin typeface="Consolas" panose="020B0609020204030204" pitchFamily="49" charset="0"/>
                <a:cs typeface="Consolas" panose="020B0609020204030204" pitchFamily="49" charset="0"/>
              </a:rPr>
              <a:t>Linked_list</a:t>
            </a:r>
            <a:r>
              <a:rPr lang="en-CA" sz="2400" dirty="0" smtClean="0">
                <a:solidFill>
                  <a:prstClr val="black"/>
                </a:solidFill>
              </a:rPr>
              <a:t> class to be a </a:t>
            </a:r>
            <a:r>
              <a:rPr lang="en-CA" sz="2400" i="1" dirty="0" smtClean="0">
                <a:solidFill>
                  <a:prstClr val="black"/>
                </a:solidFill>
              </a:rPr>
              <a:t>friend</a:t>
            </a:r>
          </a:p>
          <a:p>
            <a:pPr marL="1257300" lvl="3" indent="0">
              <a:buNone/>
            </a:pPr>
            <a:r>
              <a:rPr lang="en-CA" sz="1600" dirty="0">
                <a:latin typeface="Consolas" panose="020B0609020204030204" pitchFamily="49" charset="0"/>
                <a:cs typeface="Consolas" panose="020B0609020204030204" pitchFamily="49" charset="0"/>
              </a:rPr>
              <a:t>class Node;</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err="1" smtClean="0">
                <a:latin typeface="Consolas" panose="020B0609020204030204" pitchFamily="49" charset="0"/>
                <a:cs typeface="Consolas" panose="020B0609020204030204" pitchFamily="49" charset="0"/>
              </a:rPr>
              <a:t>Linked_list</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class Node {</a:t>
            </a:r>
          </a:p>
          <a:p>
            <a:pPr marL="1257300" lvl="3" indent="0">
              <a:buNone/>
            </a:pPr>
            <a:r>
              <a:rPr lang="en-CA" sz="1600" dirty="0">
                <a:latin typeface="Consolas" panose="020B0609020204030204" pitchFamily="49" charset="0"/>
                <a:cs typeface="Consolas" panose="020B0609020204030204" pitchFamily="49" charset="0"/>
              </a:rPr>
              <a:t>    public:</a:t>
            </a:r>
          </a:p>
          <a:p>
            <a:pPr marL="1257300" lvl="3" indent="0">
              <a:buNone/>
            </a:pPr>
            <a:r>
              <a:rPr lang="en-CA" sz="1600" dirty="0">
                <a:latin typeface="Consolas" panose="020B0609020204030204" pitchFamily="49" charset="0"/>
                <a:cs typeface="Consolas" panose="020B0609020204030204" pitchFamily="49" charset="0"/>
              </a:rPr>
              <a:t>        // Member functions to access private member variables</a:t>
            </a:r>
          </a:p>
          <a:p>
            <a:pPr marL="1257300" lvl="3" indent="0">
              <a:buNone/>
            </a:pPr>
            <a:r>
              <a:rPr lang="en-CA" sz="1600" dirty="0">
                <a:latin typeface="Consolas" panose="020B0609020204030204" pitchFamily="49" charset="0"/>
                <a:cs typeface="Consolas" panose="020B0609020204030204" pitchFamily="49" charset="0"/>
              </a:rPr>
              <a:t>        Node( int value, Node *p_next = nullptr );</a:t>
            </a:r>
          </a:p>
          <a:p>
            <a:pPr marL="1257300" lvl="3" indent="0">
              <a:buNone/>
            </a:pPr>
            <a:r>
              <a:rPr lang="en-CA" sz="1600" dirty="0">
                <a:latin typeface="Consolas" panose="020B0609020204030204" pitchFamily="49" charset="0"/>
                <a:cs typeface="Consolas" panose="020B0609020204030204" pitchFamily="49" charset="0"/>
              </a:rPr>
              <a:t>        int </a:t>
            </a:r>
            <a:r>
              <a:rPr lang="en-CA" sz="1600" dirty="0" err="1">
                <a:latin typeface="Consolas" panose="020B0609020204030204" pitchFamily="49" charset="0"/>
                <a:cs typeface="Consolas" panose="020B0609020204030204" pitchFamily="49" charset="0"/>
              </a:rPr>
              <a:t>get_value</a:t>
            </a:r>
            <a:r>
              <a:rPr lang="en-CA" sz="1600" dirty="0">
                <a:latin typeface="Consolas" panose="020B0609020204030204" pitchFamily="49" charset="0"/>
                <a:cs typeface="Consolas" panose="020B0609020204030204" pitchFamily="49" charset="0"/>
              </a:rPr>
              <a:t>() const;  </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get_next</a:t>
            </a:r>
            <a:r>
              <a:rPr lang="en-CA" sz="1600" dirty="0">
                <a:latin typeface="Consolas" panose="020B0609020204030204" pitchFamily="49" charset="0"/>
                <a:cs typeface="Consolas" panose="020B0609020204030204" pitchFamily="49" charset="0"/>
              </a:rPr>
              <a:t>() const;</a:t>
            </a:r>
          </a:p>
          <a:p>
            <a:pPr marL="1257300" lvl="3" indent="0">
              <a:buNone/>
            </a:pPr>
            <a:r>
              <a:rPr lang="en-CA" sz="1600" dirty="0">
                <a:latin typeface="Consolas" panose="020B0609020204030204" pitchFamily="49" charset="0"/>
                <a:cs typeface="Consolas" panose="020B0609020204030204" pitchFamily="49" charset="0"/>
              </a:rPr>
              <a:t>    private:</a:t>
            </a:r>
          </a:p>
          <a:p>
            <a:pPr marL="1257300" lvl="3" indent="0">
              <a:buNone/>
            </a:pPr>
            <a:r>
              <a:rPr lang="en-CA" sz="1600" dirty="0">
                <a:latin typeface="Consolas" panose="020B0609020204030204" pitchFamily="49" charset="0"/>
                <a:cs typeface="Consolas" panose="020B0609020204030204" pitchFamily="49" charset="0"/>
              </a:rPr>
              <a:t>        // Let's make them private now ...</a:t>
            </a:r>
          </a:p>
          <a:p>
            <a:pPr marL="1257300" lvl="3" indent="0">
              <a:buNone/>
            </a:pPr>
            <a:r>
              <a:rPr lang="en-CA" sz="1600" dirty="0">
                <a:latin typeface="Consolas" panose="020B0609020204030204" pitchFamily="49" charset="0"/>
                <a:cs typeface="Consolas" panose="020B0609020204030204" pitchFamily="49" charset="0"/>
              </a:rPr>
              <a:t>        int   </a:t>
            </a:r>
            <a:r>
              <a:rPr lang="en-CA" sz="1600" dirty="0" err="1">
                <a:latin typeface="Consolas" panose="020B0609020204030204" pitchFamily="49" charset="0"/>
                <a:cs typeface="Consolas" panose="020B0609020204030204" pitchFamily="49" charset="0"/>
              </a:rPr>
              <a:t>node_value</a:t>
            </a:r>
            <a:r>
              <a:rPr lang="en-CA" sz="1600" dirty="0">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p_next_node</a:t>
            </a:r>
            <a:r>
              <a:rPr lang="en-CA" sz="1600" dirty="0">
                <a:latin typeface="Consolas" panose="020B0609020204030204" pitchFamily="49" charset="0"/>
                <a:cs typeface="Consolas" panose="020B0609020204030204" pitchFamily="49" charset="0"/>
              </a:rPr>
              <a:t>;</a:t>
            </a: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b="1" dirty="0" smtClean="0">
                <a:solidFill>
                  <a:srgbClr val="0070C0"/>
                </a:solidFill>
                <a:latin typeface="Consolas" panose="020B0609020204030204" pitchFamily="49" charset="0"/>
                <a:cs typeface="Consolas" panose="020B0609020204030204" pitchFamily="49" charset="0"/>
              </a:rPr>
              <a:t>    friend class </a:t>
            </a:r>
            <a:r>
              <a:rPr lang="en-CA" sz="1600" b="1" dirty="0" err="1" smtClean="0">
                <a:solidFill>
                  <a:srgbClr val="0070C0"/>
                </a:solidFill>
                <a:latin typeface="Consolas" panose="020B0609020204030204" pitchFamily="49" charset="0"/>
                <a:cs typeface="Consolas" panose="020B0609020204030204" pitchFamily="49" charset="0"/>
              </a:rPr>
              <a:t>Linked_list</a:t>
            </a:r>
            <a:r>
              <a:rPr lang="en-CA" sz="1600" b="1" dirty="0" smtClean="0">
                <a:solidFill>
                  <a:srgbClr val="0070C0"/>
                </a:solidFill>
                <a:latin typeface="Consolas" panose="020B0609020204030204" pitchFamily="49" charset="0"/>
                <a:cs typeface="Consolas" panose="020B0609020204030204" pitchFamily="49" charset="0"/>
              </a:rPr>
              <a:t>;</a:t>
            </a:r>
            <a:endParaRPr lang="en-CA" sz="1600" b="1" dirty="0">
              <a:solidFill>
                <a:srgbClr val="0070C0"/>
              </a:solidFill>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endParaRPr lang="en-CA" sz="2400" dirty="0">
              <a:solidFill>
                <a:prstClr val="black"/>
              </a:solidFill>
            </a:endParaRPr>
          </a:p>
        </p:txBody>
      </p:sp>
      <p:sp>
        <p:nvSpPr>
          <p:cNvPr id="4" name="TextBox 3"/>
          <p:cNvSpPr txBox="1"/>
          <p:nvPr/>
        </p:nvSpPr>
        <p:spPr>
          <a:xfrm>
            <a:off x="5508104" y="5445224"/>
            <a:ext cx="2832827"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Remember:</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Only friends can access</a:t>
            </a:r>
          </a:p>
          <a:p>
            <a:r>
              <a:rPr lang="en-CA" dirty="0" smtClean="0">
                <a:solidFill>
                  <a:srgbClr val="0070C0"/>
                </a:solidFill>
                <a:latin typeface="Georgia" panose="02040502050405020303" pitchFamily="18" charset="0"/>
              </a:rPr>
              <a:t>     your private members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28653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at the back of an empty linked list</a:t>
            </a:r>
            <a:endParaRPr lang="en-CA"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pPr lvl="0"/>
            <a:r>
              <a:rPr lang="en-CA" sz="2400" dirty="0" smtClean="0">
                <a:solidFill>
                  <a:prstClr val="black"/>
                </a:solidFill>
              </a:rPr>
              <a:t>With friendship, we can access the member variables of the </a:t>
            </a:r>
            <a:r>
              <a:rPr lang="en-CA" sz="2400" dirty="0" smtClean="0">
                <a:solidFill>
                  <a:prstClr val="black"/>
                </a:solidFill>
                <a:latin typeface="Consolas" panose="020B0609020204030204" pitchFamily="49" charset="0"/>
                <a:cs typeface="Consolas" panose="020B0609020204030204" pitchFamily="49" charset="0"/>
              </a:rPr>
              <a:t>Node</a:t>
            </a:r>
            <a:r>
              <a:rPr lang="en-CA" sz="2400" dirty="0" smtClean="0">
                <a:solidFill>
                  <a:prstClr val="black"/>
                </a:solidFill>
              </a:rPr>
              <a:t> class</a:t>
            </a:r>
            <a:endParaRPr lang="en-CA" sz="2400" dirty="0">
              <a:solidFill>
                <a:prstClr val="black"/>
              </a:solidFill>
            </a:endParaRPr>
          </a:p>
          <a:p>
            <a:pPr marL="800100" lvl="2" indent="0">
              <a:buNone/>
            </a:pPr>
            <a:r>
              <a:rPr lang="en-US" sz="1900" dirty="0">
                <a:latin typeface="Consolas" panose="020B0609020204030204" pitchFamily="49" charset="0"/>
              </a:rPr>
              <a:t>void </a:t>
            </a:r>
            <a:r>
              <a:rPr lang="en-US" sz="1900" dirty="0" err="1">
                <a:latin typeface="Consolas" panose="020B0609020204030204" pitchFamily="49" charset="0"/>
              </a:rPr>
              <a:t>Linked_list</a:t>
            </a:r>
            <a:r>
              <a:rPr lang="en-US" sz="1900" dirty="0" smtClean="0">
                <a:latin typeface="Consolas" panose="020B0609020204030204" pitchFamily="49" charset="0"/>
              </a:rPr>
              <a:t>::</a:t>
            </a:r>
            <a:r>
              <a:rPr lang="en-US" sz="1900" dirty="0" err="1" smtClean="0">
                <a:latin typeface="Consolas" panose="020B0609020204030204" pitchFamily="49" charset="0"/>
              </a:rPr>
              <a:t>push_back</a:t>
            </a:r>
            <a:r>
              <a:rPr lang="en-US" sz="1900" dirty="0" smtClean="0">
                <a:latin typeface="Consolas" panose="020B0609020204030204" pitchFamily="49" charset="0"/>
              </a:rPr>
              <a:t>( int datum ) </a:t>
            </a:r>
            <a:r>
              <a:rPr lang="en-US" sz="1900" dirty="0" smtClean="0">
                <a:latin typeface="Consolas" panose="020B0609020204030204" pitchFamily="49" charset="0"/>
              </a:rPr>
              <a:t>{</a:t>
            </a:r>
            <a:endParaRPr lang="en-US" sz="1900" dirty="0">
              <a:latin typeface="Consolas" panose="020B0609020204030204" pitchFamily="49" charset="0"/>
            </a:endParaRPr>
          </a:p>
          <a:p>
            <a:pPr marL="800100" lvl="2" indent="0">
              <a:buNone/>
            </a:pPr>
            <a:r>
              <a:rPr lang="en-US" sz="1900" b="1" dirty="0" smtClean="0">
                <a:solidFill>
                  <a:srgbClr val="0070C0"/>
                </a:solidFill>
                <a:latin typeface="Consolas" panose="020B0609020204030204" pitchFamily="49" charset="0"/>
              </a:rPr>
              <a:t>    </a:t>
            </a:r>
            <a:r>
              <a:rPr lang="en-US" sz="1900" dirty="0" smtClean="0">
                <a:latin typeface="Consolas" panose="020B0609020204030204" pitchFamily="49" charset="0"/>
              </a:rPr>
              <a:t>if ( empty() )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push_front( datum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 else </a:t>
            </a:r>
            <a:r>
              <a:rPr lang="en-US" sz="1900" b="1" dirty="0" smtClean="0">
                <a:solidFill>
                  <a:srgbClr val="0070C0"/>
                </a:solidFill>
                <a:latin typeface="Consolas" panose="020B0609020204030204" pitchFamily="49" charset="0"/>
              </a:rPr>
              <a:t>{</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assert( size() &gt;= 1 );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Node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a:t>
            </a:r>
            <a:r>
              <a:rPr lang="en-US" sz="1900" dirty="0" err="1" smtClean="0">
                <a:latin typeface="Consolas" panose="020B0609020204030204" pitchFamily="49" charset="0"/>
              </a:rPr>
              <a:t>p_list_head</a:t>
            </a:r>
            <a:r>
              <a:rPr lang="en-US" sz="1900" dirty="0" smtClean="0">
                <a:latin typeface="Consolas" panose="020B0609020204030204" pitchFamily="49" charset="0"/>
              </a:rPr>
              <a:t>};</a:t>
            </a:r>
          </a:p>
          <a:p>
            <a:pPr marL="800100" lvl="2" indent="0">
              <a:buNone/>
            </a:pPr>
            <a:endParaRPr lang="en-US" sz="1900" dirty="0">
              <a:latin typeface="Consolas" panose="020B0609020204030204" pitchFamily="49" charset="0"/>
            </a:endParaRPr>
          </a:p>
          <a:p>
            <a:pPr marL="800100" lvl="2" indent="0">
              <a:buNone/>
            </a:pPr>
            <a:r>
              <a:rPr lang="en-US" sz="1900" dirty="0" smtClean="0">
                <a:latin typeface="Consolas" panose="020B0609020204030204" pitchFamily="49" charset="0"/>
              </a:rPr>
              <a:t>        while (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-&gt;</a:t>
            </a:r>
            <a:r>
              <a:rPr lang="en-US" sz="1900" dirty="0" err="1" smtClean="0">
                <a:latin typeface="Consolas" panose="020B0609020204030204" pitchFamily="49" charset="0"/>
              </a:rPr>
              <a:t>get_next</a:t>
            </a:r>
            <a:r>
              <a:rPr lang="en-US" sz="1900" dirty="0" smtClean="0">
                <a:latin typeface="Consolas" panose="020B0609020204030204" pitchFamily="49" charset="0"/>
              </a:rPr>
              <a:t>() != nullptr )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 =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-&gt;</a:t>
            </a:r>
            <a:r>
              <a:rPr lang="en-US" sz="1900" dirty="0" err="1" smtClean="0">
                <a:latin typeface="Consolas" panose="020B0609020204030204" pitchFamily="49" charset="0"/>
              </a:rPr>
              <a:t>get_next</a:t>
            </a:r>
            <a:r>
              <a:rPr lang="en-US" sz="1900" dirty="0" smtClean="0">
                <a:latin typeface="Consolas" panose="020B0609020204030204" pitchFamily="49" charset="0"/>
              </a:rPr>
              <a:t>();</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a:t>
            </a:r>
          </a:p>
          <a:p>
            <a:pPr marL="800100" lvl="2" indent="0">
              <a:buNone/>
            </a:pPr>
            <a:endParaRPr lang="en-US" sz="1900" dirty="0" smtClean="0">
              <a:latin typeface="Consolas" panose="020B0609020204030204" pitchFamily="49" charset="0"/>
            </a:endParaRP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 Now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 stores the address</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 of the last node of the linked list</a:t>
            </a:r>
          </a:p>
          <a:p>
            <a:pPr marL="800100" lvl="2" indent="0">
              <a:buNone/>
            </a:pPr>
            <a:r>
              <a:rPr lang="en-US" sz="1900" dirty="0" smtClean="0">
                <a:latin typeface="Consolas" panose="020B0609020204030204" pitchFamily="49" charset="0"/>
              </a:rPr>
              <a:t>        assert(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 != nullptr );</a:t>
            </a:r>
          </a:p>
          <a:p>
            <a:pPr marL="800100" lvl="2" indent="0">
              <a:buNone/>
            </a:pPr>
            <a:r>
              <a:rPr lang="en-US" sz="1900" dirty="0">
                <a:latin typeface="Consolas" panose="020B0609020204030204" pitchFamily="49" charset="0"/>
              </a:rPr>
              <a:t>        assert( </a:t>
            </a:r>
            <a:r>
              <a:rPr lang="en-US" sz="1900" dirty="0" err="1" smtClean="0">
                <a:latin typeface="Consolas" panose="020B0609020204030204" pitchFamily="49" charset="0"/>
              </a:rPr>
              <a:t>p_current_list_tail</a:t>
            </a:r>
            <a:r>
              <a:rPr lang="en-US" sz="1900" dirty="0" smtClean="0">
                <a:latin typeface="Consolas" panose="020B0609020204030204" pitchFamily="49" charset="0"/>
              </a:rPr>
              <a:t>-&gt;</a:t>
            </a:r>
            <a:r>
              <a:rPr lang="en-US" sz="1900" dirty="0" err="1" smtClean="0">
                <a:latin typeface="Consolas" panose="020B0609020204030204" pitchFamily="49" charset="0"/>
              </a:rPr>
              <a:t>get_next</a:t>
            </a:r>
            <a:r>
              <a:rPr lang="en-US" sz="1900" dirty="0" smtClean="0">
                <a:latin typeface="Consolas" panose="020B0609020204030204" pitchFamily="49" charset="0"/>
              </a:rPr>
              <a:t>() == </a:t>
            </a:r>
            <a:r>
              <a:rPr lang="en-US" sz="1900" dirty="0">
                <a:latin typeface="Consolas" panose="020B0609020204030204" pitchFamily="49" charset="0"/>
              </a:rPr>
              <a:t>nullptr );</a:t>
            </a:r>
          </a:p>
          <a:p>
            <a:pPr marL="800100" lvl="2" indent="0">
              <a:buNone/>
            </a:pPr>
            <a:endParaRPr lang="en-US" sz="1900" b="1" dirty="0">
              <a:solidFill>
                <a:srgbClr val="0070C0"/>
              </a:solidFill>
              <a:latin typeface="Consolas" panose="020B0609020204030204" pitchFamily="49" charset="0"/>
            </a:endParaRPr>
          </a:p>
          <a:p>
            <a:pPr marL="800100" lvl="2" indent="0">
              <a:buNone/>
            </a:pPr>
            <a:r>
              <a:rPr lang="en-US" sz="1900" b="1" dirty="0" smtClean="0">
                <a:solidFill>
                  <a:srgbClr val="0070C0"/>
                </a:solidFill>
                <a:latin typeface="Consolas" panose="020B0609020204030204" pitchFamily="49" charset="0"/>
              </a:rPr>
              <a:t>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-&gt;</a:t>
            </a:r>
            <a:r>
              <a:rPr lang="en-US" sz="1900" b="1" dirty="0" err="1" smtClean="0">
                <a:solidFill>
                  <a:srgbClr val="0070C0"/>
                </a:solidFill>
                <a:latin typeface="Consolas" panose="020B0609020204030204" pitchFamily="49" charset="0"/>
              </a:rPr>
              <a:t>p_next_node</a:t>
            </a:r>
            <a:r>
              <a:rPr lang="en-US" sz="1900" b="1" dirty="0" smtClean="0">
                <a:solidFill>
                  <a:srgbClr val="0070C0"/>
                </a:solidFill>
                <a:latin typeface="Consolas" panose="020B0609020204030204" pitchFamily="49" charset="0"/>
              </a:rPr>
              <a:t> = new Node{datum, nullptr};</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++list_size;</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a:t>
            </a:r>
          </a:p>
          <a:p>
            <a:pPr marL="800100" lvl="2" indent="0">
              <a:buNone/>
            </a:pPr>
            <a:r>
              <a:rPr lang="en-US" sz="1900" dirty="0" smtClean="0">
                <a:latin typeface="Consolas" panose="020B0609020204030204" pitchFamily="49" charset="0"/>
              </a:rPr>
              <a:t>}</a:t>
            </a:r>
            <a:endParaRPr lang="en-US" sz="1900" dirty="0">
              <a:latin typeface="Consolas" panose="020B0609020204030204" pitchFamily="49" charset="0"/>
            </a:endParaRPr>
          </a:p>
        </p:txBody>
      </p:sp>
    </p:spTree>
    <p:extLst>
      <p:ext uri="{BB962C8B-B14F-4D97-AF65-F5344CB8AC3E}">
        <p14:creationId xmlns:p14="http://schemas.microsoft.com/office/powerpoint/2010/main" val="347096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we speed this up?</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loop in pushing at the back is the bottleneck:</a:t>
            </a:r>
          </a:p>
          <a:p>
            <a:pPr lvl="1"/>
            <a:r>
              <a:rPr lang="en-CA" dirty="0" smtClean="0">
                <a:cs typeface="Consolas" panose="020B0609020204030204" pitchFamily="49" charset="0"/>
              </a:rPr>
              <a:t>We must step through the entire linked list to find the last node</a:t>
            </a:r>
          </a:p>
          <a:p>
            <a:pPr lvl="1"/>
            <a:endParaRPr lang="en-CA" dirty="0">
              <a:cs typeface="Consolas" panose="020B0609020204030204" pitchFamily="49" charset="0"/>
            </a:endParaRPr>
          </a:p>
          <a:p>
            <a:r>
              <a:rPr lang="en-CA" dirty="0" smtClean="0">
                <a:cs typeface="Consolas" panose="020B0609020204030204" pitchFamily="49" charset="0"/>
              </a:rPr>
              <a:t>To speed this up, we must keep track of the current </a:t>
            </a:r>
            <a:r>
              <a:rPr lang="en-CA" i="1" dirty="0" smtClean="0">
                <a:cs typeface="Consolas" panose="020B0609020204030204" pitchFamily="49" charset="0"/>
              </a:rPr>
              <a:t>tail </a:t>
            </a:r>
            <a:r>
              <a:rPr lang="en-CA" dirty="0" smtClean="0">
                <a:cs typeface="Consolas" panose="020B0609020204030204" pitchFamily="49" charset="0"/>
              </a:rPr>
              <a:t>of the linked list</a:t>
            </a:r>
          </a:p>
          <a:p>
            <a:pPr lvl="1"/>
            <a:r>
              <a:rPr lang="en-CA" dirty="0" smtClean="0">
                <a:cs typeface="Consolas" panose="020B0609020204030204" pitchFamily="49" charset="0"/>
              </a:rPr>
              <a:t>That is, like </a:t>
            </a:r>
            <a:r>
              <a:rPr lang="en-CA" dirty="0" err="1" smtClean="0">
                <a:latin typeface="Consolas" panose="020B0609020204030204" pitchFamily="49" charset="0"/>
                <a:cs typeface="Consolas" panose="020B0609020204030204" pitchFamily="49" charset="0"/>
              </a:rPr>
              <a:t>p_list_head</a:t>
            </a:r>
            <a:r>
              <a:rPr lang="en-CA" dirty="0" smtClean="0">
                <a:cs typeface="Consolas" panose="020B0609020204030204" pitchFamily="49" charset="0"/>
              </a:rPr>
              <a:t>, we need a </a:t>
            </a:r>
            <a:r>
              <a:rPr lang="en-CA" dirty="0" err="1" smtClean="0">
                <a:latin typeface="Consolas" panose="020B0609020204030204" pitchFamily="49" charset="0"/>
                <a:cs typeface="Consolas" panose="020B0609020204030204" pitchFamily="49" charset="0"/>
              </a:rPr>
              <a:t>p_list_tail</a:t>
            </a:r>
            <a:r>
              <a:rPr lang="en-CA" dirty="0" smtClean="0">
                <a:cs typeface="Consolas" panose="020B0609020204030204" pitchFamily="49" charset="0"/>
              </a:rPr>
              <a:t> member variable</a:t>
            </a:r>
          </a:p>
          <a:p>
            <a:pPr lvl="1"/>
            <a:endParaRPr lang="en-CA" dirty="0">
              <a:cs typeface="Consolas" panose="020B0609020204030204" pitchFamily="49" charset="0"/>
            </a:endParaRPr>
          </a:p>
          <a:p>
            <a:pPr marL="800100" lvl="2" indent="0">
              <a:buNone/>
            </a:pPr>
            <a:r>
              <a:rPr lang="en-US" sz="1600" dirty="0">
                <a:latin typeface="Consolas" panose="020B0609020204030204" pitchFamily="49" charset="0"/>
              </a:rPr>
              <a:t>class Node;</a:t>
            </a: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public:</a:t>
            </a:r>
          </a:p>
          <a:p>
            <a:pPr marL="800100" lvl="2" indent="0">
              <a:buNone/>
            </a:pPr>
            <a:r>
              <a:rPr lang="en-US" sz="1600" dirty="0" smtClean="0">
                <a:latin typeface="Consolas" panose="020B0609020204030204" pitchFamily="49" charset="0"/>
              </a:rPr>
              <a:t>        // Public constructor/destructor/member function declarations</a:t>
            </a:r>
            <a:endParaRPr lang="en-US" sz="1600" dirty="0">
              <a:latin typeface="Consolas" panose="020B0609020204030204" pitchFamily="49" charset="0"/>
            </a:endParaRPr>
          </a:p>
          <a:p>
            <a:pPr marL="800100" lvl="2" indent="0">
              <a:buNone/>
            </a:pPr>
            <a:endParaRPr lang="en-US" sz="1600" dirty="0" smtClean="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private:</a:t>
            </a:r>
          </a:p>
          <a:p>
            <a:pPr marL="800100" lvl="2" indent="0">
              <a:buNone/>
            </a:pPr>
            <a:r>
              <a:rPr lang="en-US" sz="1600" dirty="0">
                <a:latin typeface="Consolas" panose="020B0609020204030204" pitchFamily="49" charset="0"/>
              </a:rPr>
              <a:t>	       Node *</a:t>
            </a:r>
            <a:r>
              <a:rPr lang="en-US" sz="1600" dirty="0" err="1">
                <a:latin typeface="Consolas" panose="020B0609020204030204" pitchFamily="49" charset="0"/>
              </a:rPr>
              <a:t>p_list_head</a:t>
            </a:r>
            <a:r>
              <a:rPr lang="en-US" sz="1600" dirty="0">
                <a:latin typeface="Consolas" panose="020B0609020204030204" pitchFamily="49" charset="0"/>
              </a:rPr>
              <a:t>; // Pointer to head node</a:t>
            </a:r>
          </a:p>
          <a:p>
            <a:pPr marL="800100" lvl="2" indent="0">
              <a:buNone/>
            </a:pPr>
            <a:r>
              <a:rPr lang="en-US" sz="1600" dirty="0">
                <a:latin typeface="Consolas" panose="020B0609020204030204" pitchFamily="49" charset="0"/>
              </a:rPr>
              <a:t>	       Node *</a:t>
            </a:r>
            <a:r>
              <a:rPr lang="en-US" sz="1600" dirty="0" err="1" smtClean="0">
                <a:latin typeface="Consolas" panose="020B0609020204030204" pitchFamily="49" charset="0"/>
              </a:rPr>
              <a:t>p_list_tail</a:t>
            </a:r>
            <a:r>
              <a:rPr lang="en-US" sz="1600" dirty="0" smtClean="0">
                <a:latin typeface="Consolas" panose="020B0609020204030204" pitchFamily="49" charset="0"/>
              </a:rPr>
              <a:t>; </a:t>
            </a:r>
            <a:r>
              <a:rPr lang="en-US" sz="1600" dirty="0">
                <a:latin typeface="Consolas" panose="020B0609020204030204" pitchFamily="49" charset="0"/>
              </a:rPr>
              <a:t>// Pointer to </a:t>
            </a:r>
            <a:r>
              <a:rPr lang="en-US" sz="1600" dirty="0" smtClean="0">
                <a:latin typeface="Consolas" panose="020B0609020204030204" pitchFamily="49" charset="0"/>
              </a:rPr>
              <a:t>tail </a:t>
            </a:r>
            <a:r>
              <a:rPr lang="en-US" sz="1600" dirty="0">
                <a:latin typeface="Consolas" panose="020B0609020204030204" pitchFamily="49" charset="0"/>
              </a:rPr>
              <a:t>node</a:t>
            </a: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std::size_t list_size;</a:t>
            </a:r>
          </a:p>
          <a:p>
            <a:pPr marL="800100" lvl="2" indent="0">
              <a:buNone/>
            </a:pPr>
            <a:r>
              <a:rPr lang="en-US" sz="1600" dirty="0">
                <a:latin typeface="Consolas" panose="020B0609020204030204" pitchFamily="49" charset="0"/>
              </a:rPr>
              <a:t>};</a:t>
            </a:r>
            <a:r>
              <a:rPr lang="en-CA" sz="1600" dirty="0">
                <a:latin typeface="Consolas" panose="020B0609020204030204" pitchFamily="49" charset="0"/>
                <a:cs typeface="Consolas" panose="020B0609020204030204" pitchFamily="49" charset="0"/>
              </a:rPr>
              <a:t>    </a:t>
            </a:r>
          </a:p>
          <a:p>
            <a:pPr lvl="1"/>
            <a:endParaRPr lang="en-CA" dirty="0" smtClean="0">
              <a:cs typeface="Consolas" panose="020B0609020204030204" pitchFamily="49" charset="0"/>
            </a:endParaRPr>
          </a:p>
        </p:txBody>
      </p:sp>
    </p:spTree>
    <p:extLst>
      <p:ext uri="{BB962C8B-B14F-4D97-AF65-F5344CB8AC3E}">
        <p14:creationId xmlns:p14="http://schemas.microsoft.com/office/powerpoint/2010/main" val="17509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we speed this up?</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Again, like with </a:t>
            </a:r>
            <a:r>
              <a:rPr lang="en-CA" dirty="0" smtClean="0">
                <a:latin typeface="Consolas" panose="020B0609020204030204" pitchFamily="49" charset="0"/>
                <a:cs typeface="Consolas" panose="020B0609020204030204" pitchFamily="49" charset="0"/>
              </a:rPr>
              <a:t>list_size</a:t>
            </a:r>
            <a:r>
              <a:rPr lang="en-CA" dirty="0" smtClean="0"/>
              <a:t>, we may have to update </a:t>
            </a:r>
            <a:r>
              <a:rPr lang="en-CA" dirty="0" err="1" smtClean="0">
                <a:latin typeface="Consolas" panose="020B0609020204030204" pitchFamily="49" charset="0"/>
                <a:cs typeface="Consolas" panose="020B0609020204030204" pitchFamily="49" charset="0"/>
              </a:rPr>
              <a:t>p_list_tail</a:t>
            </a:r>
            <a:r>
              <a:rPr lang="en-CA" dirty="0" smtClean="0"/>
              <a:t> whenever we either:</a:t>
            </a:r>
          </a:p>
          <a:p>
            <a:pPr lvl="1"/>
            <a:r>
              <a:rPr lang="en-CA" dirty="0" smtClean="0">
                <a:cs typeface="Consolas" panose="020B0609020204030204" pitchFamily="49" charset="0"/>
              </a:rPr>
              <a:t>Add a new node</a:t>
            </a:r>
          </a:p>
          <a:p>
            <a:pPr lvl="1"/>
            <a:r>
              <a:rPr lang="en-CA" dirty="0" smtClean="0">
                <a:cs typeface="Consolas" panose="020B0609020204030204" pitchFamily="49" charset="0"/>
              </a:rPr>
              <a:t>Erase an existing node</a:t>
            </a:r>
          </a:p>
          <a:p>
            <a:pPr lvl="1"/>
            <a:endParaRPr lang="en-CA" dirty="0">
              <a:cs typeface="Consolas" panose="020B0609020204030204" pitchFamily="49" charset="0"/>
            </a:endParaRPr>
          </a:p>
        </p:txBody>
      </p:sp>
    </p:spTree>
    <p:extLst>
      <p:ext uri="{BB962C8B-B14F-4D97-AF65-F5344CB8AC3E}">
        <p14:creationId xmlns:p14="http://schemas.microsoft.com/office/powerpoint/2010/main" val="92485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 and destructor</a:t>
            </a:r>
            <a:endParaRPr lang="en-CA" dirty="0"/>
          </a:p>
        </p:txBody>
      </p:sp>
      <p:sp>
        <p:nvSpPr>
          <p:cNvPr id="3" name="Content Placeholder 2"/>
          <p:cNvSpPr>
            <a:spLocks noGrp="1"/>
          </p:cNvSpPr>
          <p:nvPr>
            <p:ph idx="1"/>
          </p:nvPr>
        </p:nvSpPr>
        <p:spPr/>
        <p:txBody>
          <a:bodyPr>
            <a:normAutofit/>
          </a:bodyPr>
          <a:lstStyle/>
          <a:p>
            <a:r>
              <a:rPr lang="en-US" dirty="0" smtClean="0"/>
              <a:t>The constructor must initialize the pointer’s value:</a:t>
            </a:r>
          </a:p>
          <a:p>
            <a:pPr marL="800100" lvl="2" indent="0">
              <a:buNone/>
            </a:pPr>
            <a:r>
              <a:rPr lang="en-US" dirty="0" err="1" smtClean="0">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Linked_list</a:t>
            </a:r>
            <a:r>
              <a:rPr lang="en-US" dirty="0">
                <a:latin typeface="Consolas" panose="020B0609020204030204" pitchFamily="49" charset="0"/>
              </a:rPr>
              <a:t>():</a:t>
            </a:r>
          </a:p>
          <a:p>
            <a:pPr marL="800100" lvl="2" indent="0">
              <a:buNone/>
            </a:pPr>
            <a:r>
              <a:rPr lang="en-US" dirty="0" err="1">
                <a:latin typeface="Consolas" panose="020B0609020204030204" pitchFamily="49" charset="0"/>
              </a:rPr>
              <a:t>p_list_head</a:t>
            </a:r>
            <a:r>
              <a:rPr lang="en-US" dirty="0">
                <a:latin typeface="Consolas" panose="020B0609020204030204" pitchFamily="49" charset="0"/>
              </a:rPr>
              <a:t>{nullptr</a:t>
            </a:r>
            <a:r>
              <a:rPr lang="en-US" dirty="0" smtClean="0">
                <a:latin typeface="Consolas" panose="020B0609020204030204" pitchFamily="49" charset="0"/>
              </a:rPr>
              <a:t>},</a:t>
            </a:r>
            <a:endParaRPr lang="en-US" dirty="0">
              <a:latin typeface="Consolas" panose="020B0609020204030204" pitchFamily="49" charset="0"/>
            </a:endParaRPr>
          </a:p>
          <a:p>
            <a:pPr marL="800100" lvl="2" indent="0">
              <a:buNone/>
            </a:pPr>
            <a:r>
              <a:rPr lang="en-US" b="1" dirty="0" err="1" smtClean="0">
                <a:solidFill>
                  <a:srgbClr val="0070C0"/>
                </a:solidFill>
                <a:latin typeface="Consolas" panose="020B0609020204030204" pitchFamily="49" charset="0"/>
              </a:rPr>
              <a:t>p_list_tail</a:t>
            </a:r>
            <a:r>
              <a:rPr lang="en-US" b="1" dirty="0" smtClean="0">
                <a:solidFill>
                  <a:srgbClr val="0070C0"/>
                </a:solidFill>
                <a:latin typeface="Consolas" panose="020B0609020204030204" pitchFamily="49" charset="0"/>
              </a:rPr>
              <a:t>{nullptr</a:t>
            </a:r>
            <a:r>
              <a:rPr lang="en-US" b="1" dirty="0">
                <a:solidFill>
                  <a:srgbClr val="0070C0"/>
                </a:solidFill>
                <a:latin typeface="Consolas" panose="020B0609020204030204" pitchFamily="49" charset="0"/>
              </a:rPr>
              <a:t>}</a:t>
            </a:r>
            <a:r>
              <a:rPr lang="en-US" dirty="0">
                <a:latin typeface="Consolas" panose="020B0609020204030204" pitchFamily="49" charset="0"/>
              </a:rPr>
              <a:t>,</a:t>
            </a:r>
          </a:p>
          <a:p>
            <a:pPr marL="800100" lvl="2" indent="0">
              <a:buNone/>
            </a:pPr>
            <a:r>
              <a:rPr lang="en-US" dirty="0" smtClean="0">
                <a:latin typeface="Consolas" panose="020B0609020204030204" pitchFamily="49" charset="0"/>
              </a:rPr>
              <a:t>list_size{0} </a:t>
            </a:r>
            <a:r>
              <a:rPr lang="en-US" dirty="0">
                <a:latin typeface="Consolas" panose="020B0609020204030204" pitchFamily="49" charset="0"/>
              </a:rPr>
              <a:t>{</a:t>
            </a:r>
          </a:p>
          <a:p>
            <a:pPr marL="800100" lvl="2" indent="0">
              <a:buNone/>
            </a:pPr>
            <a:r>
              <a:rPr lang="en-US" dirty="0" smtClean="0">
                <a:latin typeface="Consolas" panose="020B0609020204030204" pitchFamily="49" charset="0"/>
              </a:rPr>
              <a:t>    // </a:t>
            </a:r>
            <a:r>
              <a:rPr lang="en-US" dirty="0">
                <a:latin typeface="Consolas" panose="020B0609020204030204" pitchFamily="49" charset="0"/>
              </a:rPr>
              <a:t>Nothing else for the constructor to do</a:t>
            </a:r>
          </a:p>
          <a:p>
            <a:pPr marL="800100" lvl="2" indent="0">
              <a:buNone/>
            </a:pPr>
            <a:r>
              <a:rPr lang="en-US" dirty="0" smtClean="0">
                <a:latin typeface="Consolas" panose="020B0609020204030204" pitchFamily="49" charset="0"/>
              </a:rPr>
              <a:t>}</a:t>
            </a:r>
          </a:p>
          <a:p>
            <a:pPr marL="0" indent="0">
              <a:buNone/>
            </a:pPr>
            <a:endParaRPr lang="en-US" dirty="0" smtClean="0">
              <a:latin typeface="Consolas" panose="020B0609020204030204" pitchFamily="49" charset="0"/>
            </a:endParaRPr>
          </a:p>
        </p:txBody>
      </p:sp>
    </p:spTree>
    <p:extLst>
      <p:ext uri="{BB962C8B-B14F-4D97-AF65-F5344CB8AC3E}">
        <p14:creationId xmlns:p14="http://schemas.microsoft.com/office/powerpoint/2010/main" val="240409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Inserting a node</a:t>
            </a:r>
            <a:endParaRPr lang="en-CA" dirty="0"/>
          </a:p>
        </p:txBody>
      </p:sp>
      <p:sp>
        <p:nvSpPr>
          <p:cNvPr id="3" name="Content Placeholder 2"/>
          <p:cNvSpPr>
            <a:spLocks noGrp="1"/>
          </p:cNvSpPr>
          <p:nvPr>
            <p:ph idx="1"/>
          </p:nvPr>
        </p:nvSpPr>
        <p:spPr/>
        <p:txBody>
          <a:bodyPr>
            <a:normAutofit fontScale="85000" lnSpcReduction="20000"/>
          </a:bodyPr>
          <a:lstStyle/>
          <a:p>
            <a:pPr lvl="0"/>
            <a:r>
              <a:rPr lang="en-CA" sz="2400" dirty="0" smtClean="0">
                <a:solidFill>
                  <a:prstClr val="black"/>
                </a:solidFill>
              </a:rPr>
              <a:t>When pushing a new node at the front of the linked list, we only have to update the member variable if the list is empty:</a:t>
            </a:r>
            <a:endParaRPr lang="en-CA" sz="2400" dirty="0">
              <a:solidFill>
                <a:prstClr val="black"/>
              </a:solidFill>
            </a:endParaRPr>
          </a:p>
          <a:p>
            <a:pPr marL="800100" lvl="2" indent="0">
              <a:buNone/>
            </a:pPr>
            <a:r>
              <a:rPr lang="en-US" sz="2100" dirty="0">
                <a:latin typeface="Consolas" panose="020B0609020204030204" pitchFamily="49" charset="0"/>
              </a:rPr>
              <a:t>void </a:t>
            </a:r>
            <a:r>
              <a:rPr lang="en-US" sz="2100" dirty="0" err="1">
                <a:latin typeface="Consolas" panose="020B0609020204030204" pitchFamily="49" charset="0"/>
              </a:rPr>
              <a:t>Linked_list</a:t>
            </a:r>
            <a:r>
              <a:rPr lang="en-US" sz="2100" dirty="0">
                <a:latin typeface="Consolas" panose="020B0609020204030204" pitchFamily="49" charset="0"/>
              </a:rPr>
              <a:t>::push_front( int datum ) {</a:t>
            </a:r>
          </a:p>
          <a:p>
            <a:pPr marL="800100" lvl="2" indent="0">
              <a:buNone/>
            </a:pPr>
            <a:r>
              <a:rPr lang="en-US" sz="2100" dirty="0" smtClean="0">
                <a:latin typeface="Consolas" panose="020B0609020204030204" pitchFamily="49" charset="0"/>
              </a:rPr>
              <a:t>    </a:t>
            </a:r>
            <a:r>
              <a:rPr lang="en-US" sz="2100" dirty="0" err="1">
                <a:latin typeface="Consolas" panose="020B0609020204030204" pitchFamily="49" charset="0"/>
              </a:rPr>
              <a:t>p_list_head</a:t>
            </a:r>
            <a:r>
              <a:rPr lang="en-US" sz="2100" dirty="0">
                <a:latin typeface="Consolas" panose="020B0609020204030204" pitchFamily="49" charset="0"/>
              </a:rPr>
              <a:t> = new Node{datum, </a:t>
            </a:r>
            <a:r>
              <a:rPr lang="en-US" sz="2100" dirty="0" err="1">
                <a:latin typeface="Consolas" panose="020B0609020204030204" pitchFamily="49" charset="0"/>
              </a:rPr>
              <a:t>p_list_head</a:t>
            </a:r>
            <a:r>
              <a:rPr lang="en-US" sz="2100" dirty="0" smtClean="0">
                <a:latin typeface="Consolas" panose="020B0609020204030204" pitchFamily="49" charset="0"/>
              </a:rPr>
              <a:t>};</a:t>
            </a:r>
          </a:p>
          <a:p>
            <a:pPr marL="800100" lvl="2" indent="0">
              <a:buNone/>
            </a:pPr>
            <a:endParaRPr lang="en-US" sz="2100" dirty="0" smtClean="0">
              <a:latin typeface="Consolas" panose="020B0609020204030204" pitchFamily="49" charset="0"/>
            </a:endParaRPr>
          </a:p>
          <a:p>
            <a:pPr marL="800100" lvl="2" indent="0">
              <a:buNone/>
            </a:pPr>
            <a:r>
              <a:rPr lang="en-US" sz="2100" b="1" dirty="0" smtClean="0">
                <a:solidFill>
                  <a:srgbClr val="0070C0"/>
                </a:solidFill>
                <a:latin typeface="Consolas" panose="020B0609020204030204" pitchFamily="49" charset="0"/>
              </a:rPr>
              <a:t>    if ( size() == 0 ) {</a:t>
            </a:r>
          </a:p>
          <a:p>
            <a:pPr marL="800100" lvl="2" indent="0">
              <a:buNone/>
            </a:pPr>
            <a:r>
              <a:rPr lang="en-US" sz="2100" b="1" dirty="0">
                <a:solidFill>
                  <a:srgbClr val="0070C0"/>
                </a:solidFill>
                <a:latin typeface="Consolas" panose="020B0609020204030204" pitchFamily="49" charset="0"/>
              </a:rPr>
              <a:t> </a:t>
            </a:r>
            <a:r>
              <a:rPr lang="en-US" sz="2100" b="1" dirty="0" smtClean="0">
                <a:solidFill>
                  <a:srgbClr val="0070C0"/>
                </a:solidFill>
                <a:latin typeface="Consolas" panose="020B0609020204030204" pitchFamily="49" charset="0"/>
              </a:rPr>
              <a:t>       </a:t>
            </a:r>
            <a:r>
              <a:rPr lang="en-US" sz="2100" b="1" dirty="0" err="1" smtClean="0">
                <a:solidFill>
                  <a:srgbClr val="0070C0"/>
                </a:solidFill>
                <a:latin typeface="Consolas" panose="020B0609020204030204" pitchFamily="49" charset="0"/>
              </a:rPr>
              <a:t>p_list_tail</a:t>
            </a:r>
            <a:r>
              <a:rPr lang="en-US" sz="2100" b="1" dirty="0" smtClean="0">
                <a:solidFill>
                  <a:srgbClr val="0070C0"/>
                </a:solidFill>
                <a:latin typeface="Consolas" panose="020B0609020204030204" pitchFamily="49" charset="0"/>
              </a:rPr>
              <a:t> = </a:t>
            </a:r>
            <a:r>
              <a:rPr lang="en-US" sz="2100" b="1" dirty="0" err="1" smtClean="0">
                <a:solidFill>
                  <a:srgbClr val="0070C0"/>
                </a:solidFill>
                <a:latin typeface="Consolas" panose="020B0609020204030204" pitchFamily="49" charset="0"/>
              </a:rPr>
              <a:t>p_list_head</a:t>
            </a:r>
            <a:r>
              <a:rPr lang="en-US" sz="2100" b="1" dirty="0" smtClean="0">
                <a:solidFill>
                  <a:srgbClr val="0070C0"/>
                </a:solidFill>
                <a:latin typeface="Consolas" panose="020B0609020204030204" pitchFamily="49" charset="0"/>
              </a:rPr>
              <a:t>;</a:t>
            </a:r>
          </a:p>
          <a:p>
            <a:pPr marL="800100" lvl="2" indent="0">
              <a:buNone/>
            </a:pPr>
            <a:r>
              <a:rPr lang="en-US" sz="2100" b="1" dirty="0">
                <a:solidFill>
                  <a:srgbClr val="0070C0"/>
                </a:solidFill>
                <a:latin typeface="Consolas" panose="020B0609020204030204" pitchFamily="49" charset="0"/>
              </a:rPr>
              <a:t> </a:t>
            </a:r>
            <a:r>
              <a:rPr lang="en-US" sz="2100" b="1" dirty="0" smtClean="0">
                <a:solidFill>
                  <a:srgbClr val="0070C0"/>
                </a:solidFill>
                <a:latin typeface="Consolas" panose="020B0609020204030204" pitchFamily="49" charset="0"/>
              </a:rPr>
              <a:t>   }</a:t>
            </a:r>
          </a:p>
          <a:p>
            <a:pPr marL="800100" lvl="2" indent="0">
              <a:buNone/>
            </a:pPr>
            <a:endParaRPr lang="en-US" sz="2100" dirty="0" smtClean="0">
              <a:latin typeface="Consolas" panose="020B0609020204030204" pitchFamily="49" charset="0"/>
            </a:endParaRPr>
          </a:p>
          <a:p>
            <a:pPr marL="800100" lvl="2" indent="0">
              <a:buNone/>
            </a:pPr>
            <a:r>
              <a:rPr lang="en-US" sz="2100" dirty="0">
                <a:latin typeface="Consolas" panose="020B0609020204030204" pitchFamily="49" charset="0"/>
              </a:rPr>
              <a:t> </a:t>
            </a:r>
            <a:r>
              <a:rPr lang="en-US" sz="2100" dirty="0" smtClean="0">
                <a:latin typeface="Consolas" panose="020B0609020204030204" pitchFamily="49" charset="0"/>
              </a:rPr>
              <a:t>   ++list_size;</a:t>
            </a:r>
            <a:endParaRPr lang="en-US" sz="2100" dirty="0">
              <a:latin typeface="Consolas" panose="020B0609020204030204" pitchFamily="49" charset="0"/>
            </a:endParaRPr>
          </a:p>
          <a:p>
            <a:pPr marL="800100" lvl="2" indent="0">
              <a:buNone/>
            </a:pPr>
            <a:r>
              <a:rPr lang="en-US" sz="2100" dirty="0" smtClean="0">
                <a:latin typeface="Consolas" panose="020B0609020204030204" pitchFamily="49" charset="0"/>
              </a:rPr>
              <a:t>}</a:t>
            </a:r>
            <a:endParaRPr lang="en-US" sz="2100" dirty="0">
              <a:latin typeface="Consolas" panose="020B0609020204030204" pitchFamily="49" charset="0"/>
            </a:endParaRPr>
          </a:p>
          <a:p>
            <a:pPr marL="800100" lvl="2" indent="0">
              <a:buNone/>
            </a:pPr>
            <a:endParaRPr lang="en-CA" sz="1900" dirty="0">
              <a:latin typeface="Consolas" panose="020B0609020204030204" pitchFamily="49" charset="0"/>
            </a:endParaRPr>
          </a:p>
        </p:txBody>
      </p:sp>
      <p:sp>
        <p:nvSpPr>
          <p:cNvPr id="4" name="TextBox 3"/>
          <p:cNvSpPr txBox="1"/>
          <p:nvPr/>
        </p:nvSpPr>
        <p:spPr>
          <a:xfrm>
            <a:off x="4427984" y="3933056"/>
            <a:ext cx="4565673"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Question:</a:t>
            </a:r>
          </a:p>
          <a:p>
            <a:r>
              <a:rPr lang="en-CA" sz="2000" dirty="0">
                <a:solidFill>
                  <a:srgbClr val="0070C0"/>
                </a:solidFill>
                <a:latin typeface="Georgia" panose="02040502050405020303" pitchFamily="18" charset="0"/>
              </a:rPr>
              <a:t> </a:t>
            </a:r>
            <a:r>
              <a:rPr lang="en-CA" sz="2000" dirty="0" smtClean="0">
                <a:solidFill>
                  <a:srgbClr val="0070C0"/>
                </a:solidFill>
                <a:latin typeface="Georgia" panose="02040502050405020303" pitchFamily="18" charset="0"/>
              </a:rPr>
              <a:t>   Why can we no longer call </a:t>
            </a:r>
            <a:r>
              <a:rPr lang="en-CA" sz="2000" dirty="0" smtClean="0">
                <a:solidFill>
                  <a:srgbClr val="0070C0"/>
                </a:solidFill>
                <a:latin typeface="Consolas" panose="020B0609020204030204" pitchFamily="49" charset="0"/>
                <a:cs typeface="Consolas" panose="020B0609020204030204" pitchFamily="49" charset="0"/>
              </a:rPr>
              <a:t>empty()</a:t>
            </a:r>
            <a:r>
              <a:rPr lang="en-CA" sz="2000" dirty="0" smtClean="0">
                <a:solidFill>
                  <a:srgbClr val="0070C0"/>
                </a:solidFill>
                <a:latin typeface="Georgia" panose="02040502050405020303" pitchFamily="18" charset="0"/>
              </a:rPr>
              <a:t>?</a:t>
            </a:r>
            <a:endParaRPr lang="en-CA" sz="20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127055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Removing a node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When popping, we only have to update tail pointer if we’re now empty:</a:t>
            </a:r>
            <a:endParaRPr lang="en-CA" dirty="0" smtClean="0">
              <a:cs typeface="Consolas" panose="020B0609020204030204" pitchFamily="49" charset="0"/>
            </a:endParaRPr>
          </a:p>
          <a:p>
            <a:pPr marL="800100" lvl="2" indent="0">
              <a:buNone/>
            </a:pPr>
            <a:r>
              <a:rPr lang="en-CA" dirty="0" smtClean="0">
                <a:latin typeface="Consolas" panose="020B0609020204030204" pitchFamily="49" charset="0"/>
              </a:rPr>
              <a:t>bool </a:t>
            </a:r>
            <a:r>
              <a:rPr lang="en-CA" dirty="0" err="1">
                <a:latin typeface="Consolas" panose="020B0609020204030204" pitchFamily="49" charset="0"/>
              </a:rPr>
              <a:t>Linked_list</a:t>
            </a:r>
            <a:r>
              <a:rPr lang="en-CA" dirty="0">
                <a:latin typeface="Consolas" panose="020B0609020204030204" pitchFamily="49" charset="0"/>
              </a:rPr>
              <a:t>::pop_front() {</a:t>
            </a:r>
          </a:p>
          <a:p>
            <a:pPr marL="800100" lvl="2" indent="0">
              <a:buNone/>
            </a:pPr>
            <a:r>
              <a:rPr lang="en-CA" dirty="0">
                <a:latin typeface="Consolas" panose="020B0609020204030204" pitchFamily="49" charset="0"/>
              </a:rPr>
              <a:t>    if ( empty() ) {</a:t>
            </a:r>
          </a:p>
          <a:p>
            <a:pPr marL="800100" lvl="2" indent="0">
              <a:buNone/>
            </a:pPr>
            <a:r>
              <a:rPr lang="en-CA" dirty="0">
                <a:latin typeface="Consolas" panose="020B0609020204030204" pitchFamily="49" charset="0"/>
              </a:rPr>
              <a:t>        return false;</a:t>
            </a:r>
          </a:p>
          <a:p>
            <a:pPr marL="800100" lvl="2" indent="0">
              <a:buNone/>
            </a:pPr>
            <a:r>
              <a:rPr lang="en-CA" dirty="0">
                <a:latin typeface="Consolas" panose="020B0609020204030204" pitchFamily="49" charset="0"/>
              </a:rPr>
              <a:t>    } else </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assert( </a:t>
            </a:r>
            <a:r>
              <a:rPr lang="en-CA" dirty="0" smtClean="0">
                <a:latin typeface="Consolas" panose="020B0609020204030204" pitchFamily="49" charset="0"/>
              </a:rPr>
              <a:t>size() &gt;= </a:t>
            </a:r>
            <a:r>
              <a:rPr lang="en-CA" dirty="0">
                <a:latin typeface="Consolas" panose="020B0609020204030204" pitchFamily="49" charset="0"/>
              </a:rPr>
              <a:t>1 </a:t>
            </a:r>
            <a:r>
              <a:rPr lang="en-CA" dirty="0" smtClean="0">
                <a:latin typeface="Consolas" panose="020B0609020204030204" pitchFamily="49" charset="0"/>
              </a:rPr>
              <a:t>);</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       Node *</a:t>
            </a:r>
            <a:r>
              <a:rPr lang="en-CA" dirty="0" err="1" smtClean="0">
                <a:latin typeface="Consolas" panose="020B0609020204030204" pitchFamily="49" charset="0"/>
              </a:rPr>
              <a:t>p_previous_list_head</a:t>
            </a:r>
            <a:r>
              <a:rPr lang="en-CA" dirty="0" smtClean="0">
                <a:latin typeface="Consolas" panose="020B0609020204030204" pitchFamily="49" charset="0"/>
              </a:rPr>
              <a:t>{</a:t>
            </a:r>
            <a:r>
              <a:rPr lang="en-CA" dirty="0" err="1" smtClean="0">
                <a:latin typeface="Consolas" panose="020B0609020204030204" pitchFamily="49" charset="0"/>
              </a:rPr>
              <a:t>p_list_head</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smtClean="0">
                <a:latin typeface="Consolas" panose="020B0609020204030204" pitchFamily="49" charset="0"/>
              </a:rPr>
              <a:t>p_list_head</a:t>
            </a:r>
            <a:r>
              <a:rPr lang="en-CA" dirty="0" smtClean="0">
                <a:latin typeface="Consolas" panose="020B0609020204030204" pitchFamily="49" charset="0"/>
              </a:rPr>
              <a:t> = </a:t>
            </a:r>
            <a:r>
              <a:rPr lang="en-CA" dirty="0" err="1" smtClean="0">
                <a:latin typeface="Consolas" panose="020B0609020204030204" pitchFamily="49" charset="0"/>
              </a:rPr>
              <a:t>p_list_head</a:t>
            </a:r>
            <a:r>
              <a:rPr lang="en-CA" dirty="0" smtClean="0">
                <a:latin typeface="Consolas" panose="020B0609020204030204" pitchFamily="49" charset="0"/>
              </a:rPr>
              <a:t>-&gt;</a:t>
            </a:r>
            <a:r>
              <a:rPr lang="en-CA" dirty="0" err="1" smtClean="0">
                <a:latin typeface="Consolas" panose="020B0609020204030204" pitchFamily="49" charset="0"/>
              </a:rPr>
              <a:t>get_next</a:t>
            </a:r>
            <a:r>
              <a:rPr lang="en-CA" dirty="0" smtClean="0">
                <a:latin typeface="Consolas" panose="020B0609020204030204" pitchFamily="49" charset="0"/>
              </a:rPr>
              <a:t>();</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       delete </a:t>
            </a:r>
            <a:r>
              <a:rPr lang="en-CA" dirty="0" err="1" smtClean="0">
                <a:latin typeface="Consolas" panose="020B0609020204030204" pitchFamily="49" charset="0"/>
              </a:rPr>
              <a:t>p_previous_list_head</a:t>
            </a:r>
            <a:r>
              <a:rPr lang="en-CA" dirty="0" smtClean="0">
                <a:latin typeface="Consolas" panose="020B0609020204030204" pitchFamily="49" charset="0"/>
              </a:rPr>
              <a:t>;</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       --list_size;</a:t>
            </a:r>
          </a:p>
          <a:p>
            <a:pPr marL="800100" lvl="2" indent="0">
              <a:buNone/>
            </a:pPr>
            <a:endParaRPr lang="en-CA" dirty="0" smtClean="0">
              <a:latin typeface="Consolas" panose="020B0609020204030204" pitchFamily="49" charset="0"/>
            </a:endParaRPr>
          </a:p>
          <a:p>
            <a:pPr marL="800100" lvl="2" indent="0">
              <a:buNone/>
            </a:pPr>
            <a:r>
              <a:rPr lang="en-CA" b="1" dirty="0">
                <a:solidFill>
                  <a:srgbClr val="0070C0"/>
                </a:solidFill>
                <a:latin typeface="Consolas" panose="020B0609020204030204" pitchFamily="49" charset="0"/>
              </a:rPr>
              <a:t> </a:t>
            </a:r>
            <a:r>
              <a:rPr lang="en-CA" b="1" dirty="0" smtClean="0">
                <a:solidFill>
                  <a:srgbClr val="0070C0"/>
                </a:solidFill>
                <a:latin typeface="Consolas" panose="020B0609020204030204" pitchFamily="49" charset="0"/>
              </a:rPr>
              <a:t>       if ( empty() ) {</a:t>
            </a:r>
          </a:p>
          <a:p>
            <a:pPr marL="800100" lvl="2" indent="0">
              <a:buNone/>
            </a:pPr>
            <a:r>
              <a:rPr lang="en-CA" b="1" dirty="0">
                <a:solidFill>
                  <a:srgbClr val="0070C0"/>
                </a:solidFill>
                <a:latin typeface="Consolas" panose="020B0609020204030204" pitchFamily="49" charset="0"/>
              </a:rPr>
              <a:t> </a:t>
            </a:r>
            <a:r>
              <a:rPr lang="en-CA" b="1" dirty="0" smtClean="0">
                <a:solidFill>
                  <a:srgbClr val="0070C0"/>
                </a:solidFill>
                <a:latin typeface="Consolas" panose="020B0609020204030204" pitchFamily="49" charset="0"/>
              </a:rPr>
              <a:t>           </a:t>
            </a:r>
            <a:r>
              <a:rPr lang="en-CA" b="1" dirty="0" err="1" smtClean="0">
                <a:solidFill>
                  <a:srgbClr val="0070C0"/>
                </a:solidFill>
                <a:latin typeface="Consolas" panose="020B0609020204030204" pitchFamily="49" charset="0"/>
              </a:rPr>
              <a:t>p_list_tail</a:t>
            </a:r>
            <a:r>
              <a:rPr lang="en-CA" b="1" dirty="0" smtClean="0">
                <a:solidFill>
                  <a:srgbClr val="0070C0"/>
                </a:solidFill>
                <a:latin typeface="Consolas" panose="020B0609020204030204" pitchFamily="49" charset="0"/>
              </a:rPr>
              <a:t> = nullptr;</a:t>
            </a:r>
          </a:p>
          <a:p>
            <a:pPr marL="800100" lvl="2" indent="0">
              <a:buNone/>
            </a:pPr>
            <a:r>
              <a:rPr lang="en-CA" b="1" dirty="0">
                <a:solidFill>
                  <a:srgbClr val="0070C0"/>
                </a:solidFill>
                <a:latin typeface="Consolas" panose="020B0609020204030204" pitchFamily="49" charset="0"/>
              </a:rPr>
              <a:t> </a:t>
            </a:r>
            <a:r>
              <a:rPr lang="en-CA" b="1" dirty="0" smtClean="0">
                <a:solidFill>
                  <a:srgbClr val="0070C0"/>
                </a:solidFill>
                <a:latin typeface="Consolas" panose="020B0609020204030204" pitchFamily="49" charset="0"/>
              </a:rPr>
              <a:t>       }</a:t>
            </a:r>
            <a:endParaRPr lang="en-CA" b="1" dirty="0">
              <a:solidFill>
                <a:srgbClr val="0070C0"/>
              </a:solidFill>
              <a:latin typeface="Consolas" panose="020B0609020204030204" pitchFamily="49" charset="0"/>
            </a:endParaRPr>
          </a:p>
          <a:p>
            <a:pPr marL="800100" lvl="2" indent="0">
              <a:buNone/>
            </a:pPr>
            <a:endParaRPr lang="en-CA" dirty="0" smtClean="0">
              <a:latin typeface="Consolas" panose="020B0609020204030204" pitchFamily="49" charset="0"/>
            </a:endParaRPr>
          </a:p>
          <a:p>
            <a:pPr marL="800100" lvl="2" indent="0">
              <a:buNone/>
            </a:pPr>
            <a:r>
              <a:rPr lang="en-CA" dirty="0">
                <a:latin typeface="Consolas" panose="020B0609020204030204" pitchFamily="49" charset="0"/>
              </a:rPr>
              <a:t> </a:t>
            </a:r>
            <a:r>
              <a:rPr lang="en-CA" dirty="0" smtClean="0">
                <a:latin typeface="Consolas" panose="020B0609020204030204" pitchFamily="49" charset="0"/>
              </a:rPr>
              <a:t>       return true;</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p>
          <a:p>
            <a:pPr marL="800100" lvl="2" indent="0">
              <a:buNone/>
            </a:pPr>
            <a:r>
              <a:rPr lang="en-CA" dirty="0">
                <a:latin typeface="Consolas" panose="020B0609020204030204" pitchFamily="49" charset="0"/>
              </a:rPr>
              <a:t>}</a:t>
            </a:r>
          </a:p>
        </p:txBody>
      </p:sp>
    </p:spTree>
    <p:extLst>
      <p:ext uri="{BB962C8B-B14F-4D97-AF65-F5344CB8AC3E}">
        <p14:creationId xmlns:p14="http://schemas.microsoft.com/office/powerpoint/2010/main" val="235975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at the back of an empty linked list</a:t>
            </a:r>
            <a:endParaRPr lang="en-CA"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pPr lvl="0"/>
            <a:r>
              <a:rPr lang="en-CA" sz="2400" dirty="0" smtClean="0">
                <a:solidFill>
                  <a:prstClr val="black"/>
                </a:solidFill>
              </a:rPr>
              <a:t>We can now simplify our implementation of </a:t>
            </a:r>
            <a:r>
              <a:rPr lang="en-CA" sz="2400" dirty="0" err="1" smtClean="0">
                <a:solidFill>
                  <a:prstClr val="black"/>
                </a:solidFill>
                <a:latin typeface="Consolas" panose="020B0609020204030204" pitchFamily="49" charset="0"/>
                <a:cs typeface="Consolas" panose="020B0609020204030204" pitchFamily="49" charset="0"/>
              </a:rPr>
              <a:t>push_back</a:t>
            </a:r>
            <a:r>
              <a:rPr lang="en-CA" sz="2400" dirty="0" smtClean="0">
                <a:solidFill>
                  <a:prstClr val="black"/>
                </a:solidFill>
                <a:latin typeface="Consolas" panose="020B0609020204030204" pitchFamily="49" charset="0"/>
                <a:cs typeface="Consolas" panose="020B0609020204030204" pitchFamily="49" charset="0"/>
              </a:rPr>
              <a:t>(…)</a:t>
            </a:r>
            <a:r>
              <a:rPr lang="en-CA" sz="2400" dirty="0" smtClean="0">
                <a:solidFill>
                  <a:prstClr val="black"/>
                </a:solidFill>
              </a:rPr>
              <a:t>:</a:t>
            </a:r>
            <a:endParaRPr lang="en-CA" sz="2400" dirty="0">
              <a:solidFill>
                <a:prstClr val="black"/>
              </a:solidFill>
            </a:endParaRPr>
          </a:p>
          <a:p>
            <a:pPr marL="800100" lvl="2" indent="0">
              <a:buNone/>
            </a:pPr>
            <a:r>
              <a:rPr lang="en-US" sz="1900" dirty="0">
                <a:latin typeface="Consolas" panose="020B0609020204030204" pitchFamily="49" charset="0"/>
              </a:rPr>
              <a:t>void </a:t>
            </a:r>
            <a:r>
              <a:rPr lang="en-US" sz="1900" dirty="0" err="1">
                <a:latin typeface="Consolas" panose="020B0609020204030204" pitchFamily="49" charset="0"/>
              </a:rPr>
              <a:t>Linked_list</a:t>
            </a:r>
            <a:r>
              <a:rPr lang="en-US" sz="1900" dirty="0" smtClean="0">
                <a:latin typeface="Consolas" panose="020B0609020204030204" pitchFamily="49" charset="0"/>
              </a:rPr>
              <a:t>::</a:t>
            </a:r>
            <a:r>
              <a:rPr lang="en-US" sz="1900" dirty="0" err="1" smtClean="0">
                <a:latin typeface="Consolas" panose="020B0609020204030204" pitchFamily="49" charset="0"/>
              </a:rPr>
              <a:t>push_back</a:t>
            </a:r>
            <a:r>
              <a:rPr lang="en-US" sz="1900" dirty="0" smtClean="0">
                <a:latin typeface="Consolas" panose="020B0609020204030204" pitchFamily="49" charset="0"/>
              </a:rPr>
              <a:t>( int datum ) </a:t>
            </a:r>
            <a:r>
              <a:rPr lang="en-US" sz="1900" dirty="0" smtClean="0">
                <a:latin typeface="Consolas" panose="020B0609020204030204" pitchFamily="49" charset="0"/>
              </a:rPr>
              <a:t>{</a:t>
            </a:r>
            <a:endParaRPr lang="en-US" sz="1900" dirty="0">
              <a:latin typeface="Consolas" panose="020B0609020204030204" pitchFamily="49" charset="0"/>
            </a:endParaRPr>
          </a:p>
          <a:p>
            <a:pPr marL="800100" lvl="2" indent="0">
              <a:buNone/>
            </a:pPr>
            <a:r>
              <a:rPr lang="en-US" sz="1900" b="1" dirty="0" smtClean="0">
                <a:solidFill>
                  <a:srgbClr val="0070C0"/>
                </a:solidFill>
                <a:latin typeface="Consolas" panose="020B0609020204030204" pitchFamily="49" charset="0"/>
              </a:rPr>
              <a:t>    </a:t>
            </a:r>
            <a:r>
              <a:rPr lang="en-US" sz="1900" dirty="0" smtClean="0">
                <a:latin typeface="Consolas" panose="020B0609020204030204" pitchFamily="49" charset="0"/>
              </a:rPr>
              <a:t>if ( empty() )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push_front( datum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 else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assert( size() &gt;= 1 );</a:t>
            </a:r>
          </a:p>
          <a:p>
            <a:pPr marL="800100" lvl="2" indent="0">
              <a:buNone/>
            </a:pPr>
            <a:r>
              <a:rPr lang="en-US" sz="1900" b="1" dirty="0" smtClean="0">
                <a:solidFill>
                  <a:srgbClr val="0070C0"/>
                </a:solidFill>
                <a:latin typeface="Consolas" panose="020B0609020204030204" pitchFamily="49" charset="0"/>
              </a:rPr>
              <a:t>        </a:t>
            </a:r>
            <a:r>
              <a:rPr lang="en-US" sz="1900" b="1" dirty="0" err="1" smtClean="0">
                <a:solidFill>
                  <a:srgbClr val="0070C0"/>
                </a:solidFill>
                <a:latin typeface="Consolas" panose="020B0609020204030204" pitchFamily="49" charset="0"/>
              </a:rPr>
              <a:t>p_list_tail</a:t>
            </a:r>
            <a:r>
              <a:rPr lang="en-US" sz="1900" b="1" dirty="0" smtClean="0">
                <a:solidFill>
                  <a:srgbClr val="0070C0"/>
                </a:solidFill>
                <a:latin typeface="Consolas" panose="020B0609020204030204" pitchFamily="49" charset="0"/>
              </a:rPr>
              <a:t>-&gt;</a:t>
            </a:r>
            <a:r>
              <a:rPr lang="en-US" sz="1900" b="1" dirty="0" err="1" smtClean="0">
                <a:solidFill>
                  <a:srgbClr val="0070C0"/>
                </a:solidFill>
                <a:latin typeface="Consolas" panose="020B0609020204030204" pitchFamily="49" charset="0"/>
              </a:rPr>
              <a:t>p_next_node</a:t>
            </a:r>
            <a:r>
              <a:rPr lang="en-US" sz="1900" b="1" dirty="0" smtClean="0">
                <a:solidFill>
                  <a:srgbClr val="0070C0"/>
                </a:solidFill>
                <a:latin typeface="Consolas" panose="020B0609020204030204" pitchFamily="49" charset="0"/>
              </a:rPr>
              <a:t> = new Node{datum, nullptr};</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a:t>
            </a:r>
            <a:r>
              <a:rPr lang="en-US" sz="1900" b="1" dirty="0" err="1" smtClean="0">
                <a:solidFill>
                  <a:srgbClr val="0070C0"/>
                </a:solidFill>
                <a:latin typeface="Consolas" panose="020B0609020204030204" pitchFamily="49" charset="0"/>
              </a:rPr>
              <a:t>p_list_tail</a:t>
            </a: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a:t>
            </a:r>
            <a:r>
              <a:rPr lang="en-US" sz="1900" b="1" dirty="0" err="1" smtClean="0">
                <a:solidFill>
                  <a:srgbClr val="0070C0"/>
                </a:solidFill>
                <a:latin typeface="Consolas" panose="020B0609020204030204" pitchFamily="49" charset="0"/>
              </a:rPr>
              <a:t>p_list_tail</a:t>
            </a:r>
            <a:r>
              <a:rPr lang="en-US" sz="1900" b="1" dirty="0" smtClean="0">
                <a:solidFill>
                  <a:srgbClr val="0070C0"/>
                </a:solidFill>
                <a:latin typeface="Consolas" panose="020B0609020204030204" pitchFamily="49" charset="0"/>
              </a:rPr>
              <a:t>-&gt;</a:t>
            </a:r>
            <a:r>
              <a:rPr lang="en-US" sz="1900" b="1" dirty="0" err="1" smtClean="0">
                <a:solidFill>
                  <a:srgbClr val="0070C0"/>
                </a:solidFill>
                <a:latin typeface="Consolas" panose="020B0609020204030204" pitchFamily="49" charset="0"/>
              </a:rPr>
              <a:t>get_next</a:t>
            </a:r>
            <a:r>
              <a:rPr lang="en-US" sz="1900" b="1" dirty="0" smtClean="0">
                <a:solidFill>
                  <a:srgbClr val="0070C0"/>
                </a:solidFill>
                <a:latin typeface="Consolas" panose="020B0609020204030204" pitchFamily="49" charset="0"/>
              </a:rPr>
              <a:t>();</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++list_size;</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a:t>
            </a:r>
          </a:p>
          <a:p>
            <a:pPr marL="800100" lvl="2" indent="0">
              <a:buNone/>
            </a:pPr>
            <a:r>
              <a:rPr lang="en-US" sz="1900" dirty="0" smtClean="0">
                <a:latin typeface="Consolas" panose="020B0609020204030204" pitchFamily="49" charset="0"/>
              </a:rPr>
              <a:t>}</a:t>
            </a:r>
            <a:endParaRPr lang="en-US" sz="1900" dirty="0">
              <a:latin typeface="Consolas" panose="020B0609020204030204" pitchFamily="49" charset="0"/>
            </a:endParaRPr>
          </a:p>
          <a:p>
            <a:pPr marL="800100" lvl="2" indent="0">
              <a:buNone/>
            </a:pPr>
            <a:endParaRPr lang="en-CA" sz="1600" dirty="0">
              <a:latin typeface="Consolas" panose="020B0609020204030204" pitchFamily="49" charset="0"/>
            </a:endParaRPr>
          </a:p>
        </p:txBody>
      </p:sp>
    </p:spTree>
    <p:extLst>
      <p:ext uri="{BB962C8B-B14F-4D97-AF65-F5344CB8AC3E}">
        <p14:creationId xmlns:p14="http://schemas.microsoft.com/office/powerpoint/2010/main" val="4234737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Accessing the value at the </a:t>
            </a:r>
            <a:r>
              <a:rPr lang="en-CA" dirty="0" smtClean="0"/>
              <a:t>back</a:t>
            </a:r>
            <a:endParaRPr lang="en-CA" dirty="0"/>
          </a:p>
        </p:txBody>
      </p:sp>
      <p:sp>
        <p:nvSpPr>
          <p:cNvPr id="3" name="Content Placeholder 2"/>
          <p:cNvSpPr>
            <a:spLocks noGrp="1"/>
          </p:cNvSpPr>
          <p:nvPr>
            <p:ph idx="1"/>
          </p:nvPr>
        </p:nvSpPr>
        <p:spPr/>
        <p:txBody>
          <a:bodyPr>
            <a:normAutofit/>
          </a:bodyPr>
          <a:lstStyle/>
          <a:p>
            <a:pPr marL="285750"/>
            <a:r>
              <a:rPr lang="en-US" dirty="0" smtClean="0"/>
              <a:t>We can now access the back quickly, too:</a:t>
            </a:r>
          </a:p>
          <a:p>
            <a:pPr marL="800100" lvl="2" indent="0">
              <a:buNone/>
            </a:pPr>
            <a:r>
              <a:rPr lang="en-US" dirty="0" smtClean="0">
                <a:latin typeface="Consolas" panose="020B0609020204030204" pitchFamily="49" charset="0"/>
              </a:rPr>
              <a:t>int </a:t>
            </a:r>
            <a:r>
              <a:rPr lang="en-US" dirty="0" err="1">
                <a:latin typeface="Consolas" panose="020B0609020204030204" pitchFamily="49" charset="0"/>
              </a:rPr>
              <a:t>Linked_list</a:t>
            </a:r>
            <a:r>
              <a:rPr lang="en-US" dirty="0" smtClean="0">
                <a:latin typeface="Consolas" panose="020B0609020204030204" pitchFamily="49" charset="0"/>
              </a:rPr>
              <a:t>::back() </a:t>
            </a:r>
            <a:r>
              <a:rPr lang="en-US" dirty="0">
                <a:latin typeface="Consolas" panose="020B0609020204030204" pitchFamily="49" charset="0"/>
              </a:rPr>
              <a:t>const {</a:t>
            </a:r>
          </a:p>
          <a:p>
            <a:pPr marL="800100" lvl="2" indent="0">
              <a:buNone/>
            </a:pPr>
            <a:r>
              <a:rPr lang="en-US" dirty="0" smtClean="0">
                <a:latin typeface="Consolas" panose="020B0609020204030204" pitchFamily="49" charset="0"/>
              </a:rPr>
              <a:t>    if </a:t>
            </a:r>
            <a:r>
              <a:rPr lang="en-US" dirty="0">
                <a:latin typeface="Consolas" panose="020B0609020204030204" pitchFamily="49" charset="0"/>
              </a:rPr>
              <a:t>( empty() ) {</a:t>
            </a:r>
          </a:p>
          <a:p>
            <a:pPr marL="800100" lvl="2" indent="0">
              <a:buNone/>
            </a:pPr>
            <a:r>
              <a:rPr lang="en-US" dirty="0" smtClean="0">
                <a:latin typeface="Consolas" panose="020B0609020204030204" pitchFamily="49" charset="0"/>
              </a:rPr>
              <a:t>        std::</a:t>
            </a:r>
            <a:r>
              <a:rPr lang="en-US" dirty="0" err="1" smtClean="0">
                <a:latin typeface="Consolas" panose="020B0609020204030204" pitchFamily="49" charset="0"/>
              </a:rPr>
              <a:t>cerr</a:t>
            </a:r>
            <a:r>
              <a:rPr lang="en-US" dirty="0" smtClean="0">
                <a:latin typeface="Consolas" panose="020B0609020204030204" pitchFamily="49" charset="0"/>
              </a:rPr>
              <a:t> &lt;&lt; "Error: list is empty" &lt;&lt; std::endl;</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throw nullptr;</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 </a:t>
            </a:r>
            <a:r>
              <a:rPr lang="en-US" dirty="0">
                <a:latin typeface="Consolas" panose="020B0609020204030204" pitchFamily="49" charset="0"/>
              </a:rPr>
              <a:t>else {</a:t>
            </a:r>
          </a:p>
          <a:p>
            <a:pPr marL="800100" lvl="2" indent="0">
              <a:buNone/>
            </a:pPr>
            <a:r>
              <a:rPr lang="en-US" dirty="0" smtClean="0">
                <a:latin typeface="Consolas" panose="020B0609020204030204" pitchFamily="49" charset="0"/>
              </a:rPr>
              <a:t>        return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get_value</a:t>
            </a:r>
            <a:r>
              <a:rPr lang="en-US" dirty="0" smtClean="0">
                <a:latin typeface="Consolas" panose="020B0609020204030204" pitchFamily="49" charset="0"/>
              </a:rPr>
              <a:t>();</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2290267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an entire list at the back</a:t>
            </a:r>
            <a:endParaRPr lang="en-CA" dirty="0"/>
          </a:p>
        </p:txBody>
      </p:sp>
      <p:sp>
        <p:nvSpPr>
          <p:cNvPr id="3" name="Content Placeholder 2"/>
          <p:cNvSpPr>
            <a:spLocks noGrp="1"/>
          </p:cNvSpPr>
          <p:nvPr>
            <p:ph idx="1"/>
          </p:nvPr>
        </p:nvSpPr>
        <p:spPr/>
        <p:txBody>
          <a:bodyPr>
            <a:normAutofit/>
          </a:bodyPr>
          <a:lstStyle/>
          <a:p>
            <a:pPr marL="285750"/>
            <a:r>
              <a:rPr lang="en-US" dirty="0" smtClean="0"/>
              <a:t>We can now also concatenate another linked list onto this one:</a:t>
            </a:r>
          </a:p>
          <a:p>
            <a:pPr marL="285750"/>
            <a:endParaRPr lang="en-US" dirty="0"/>
          </a:p>
          <a:p>
            <a:pPr marL="285750"/>
            <a:endParaRPr lang="en-US" dirty="0" smtClean="0"/>
          </a:p>
          <a:p>
            <a:pPr marL="285750"/>
            <a:endParaRPr lang="en-US" dirty="0"/>
          </a:p>
          <a:p>
            <a:pPr marL="285750"/>
            <a:endParaRPr lang="en-US" dirty="0" smtClean="0"/>
          </a:p>
          <a:p>
            <a:pPr marL="285750"/>
            <a:endParaRPr lang="en-US" dirty="0"/>
          </a:p>
          <a:p>
            <a:pPr marL="285750"/>
            <a:endParaRPr lang="en-US" dirty="0" smtClean="0"/>
          </a:p>
          <a:p>
            <a:pPr marL="285750"/>
            <a:endParaRPr lang="en-US" dirty="0"/>
          </a:p>
          <a:p>
            <a:pPr marL="285750"/>
            <a:r>
              <a:rPr lang="en-US" dirty="0" smtClean="0"/>
              <a:t>Questions:</a:t>
            </a:r>
          </a:p>
          <a:p>
            <a:pPr marL="685800" lvl="1"/>
            <a:r>
              <a:rPr lang="en-US" dirty="0" smtClean="0"/>
              <a:t>Why do we have to </a:t>
            </a:r>
            <a:r>
              <a:rPr lang="en-US" i="1" dirty="0" smtClean="0"/>
              <a:t>empty</a:t>
            </a:r>
            <a:r>
              <a:rPr lang="en-US" dirty="0" smtClean="0"/>
              <a:t> the second list?</a:t>
            </a:r>
          </a:p>
          <a:p>
            <a:pPr marL="685800" lvl="1"/>
            <a:r>
              <a:rPr lang="en-US" dirty="0" smtClean="0"/>
              <a:t>What do we do if the second list is already empty?</a:t>
            </a:r>
          </a:p>
        </p:txBody>
      </p:sp>
      <p:pic>
        <p:nvPicPr>
          <p:cNvPr id="11266" name="Picture 2" descr="C:\Users\dwharder\Desktop\conc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87" y="2204864"/>
            <a:ext cx="8781001" cy="19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51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Understand how to push a new entry onto the back of the linked list</a:t>
            </a:r>
          </a:p>
          <a:p>
            <a:pPr lvl="1"/>
            <a:r>
              <a:rPr lang="en-CA" dirty="0" smtClean="0"/>
              <a:t>Determine how we can speed this up</a:t>
            </a:r>
          </a:p>
          <a:p>
            <a:pPr lvl="1"/>
            <a:r>
              <a:rPr lang="en-CA" dirty="0" smtClean="0"/>
              <a:t>Understand that the cost is</a:t>
            </a:r>
          </a:p>
          <a:p>
            <a:pPr lvl="2"/>
            <a:r>
              <a:rPr lang="en-CA" dirty="0"/>
              <a:t>A</a:t>
            </a:r>
            <a:r>
              <a:rPr lang="en-CA" dirty="0" smtClean="0"/>
              <a:t> negligible slow-downs in other member functions</a:t>
            </a:r>
          </a:p>
          <a:p>
            <a:pPr lvl="2"/>
            <a:r>
              <a:rPr lang="en-CA" dirty="0" smtClean="0"/>
              <a:t>One more member variable</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Concatenating two linked lists</a:t>
            </a:r>
            <a:endParaRPr lang="en-CA" dirty="0"/>
          </a:p>
        </p:txBody>
      </p:sp>
      <p:sp>
        <p:nvSpPr>
          <p:cNvPr id="3" name="Content Placeholder 2"/>
          <p:cNvSpPr>
            <a:spLocks noGrp="1"/>
          </p:cNvSpPr>
          <p:nvPr>
            <p:ph idx="1"/>
          </p:nvPr>
        </p:nvSpPr>
        <p:spPr/>
        <p:txBody>
          <a:bodyPr>
            <a:normAutofit/>
          </a:bodyPr>
          <a:lstStyle/>
          <a:p>
            <a:pPr marL="285750"/>
            <a:r>
              <a:rPr lang="en-US" dirty="0" smtClean="0"/>
              <a:t>The implementation is very fast:</a:t>
            </a:r>
          </a:p>
          <a:p>
            <a:pPr marL="800100" lvl="2" indent="0">
              <a:buNone/>
            </a:pPr>
            <a:r>
              <a:rPr lang="en-US" dirty="0" smtClean="0">
                <a:latin typeface="Consolas" panose="020B0609020204030204" pitchFamily="49" charset="0"/>
              </a:rPr>
              <a:t>void </a:t>
            </a:r>
            <a:r>
              <a:rPr lang="en-US" dirty="0" err="1">
                <a:latin typeface="Consolas" panose="020B0609020204030204" pitchFamily="49" charset="0"/>
              </a:rPr>
              <a:t>Linked_list</a:t>
            </a:r>
            <a:r>
              <a:rPr lang="en-US" dirty="0" smtClean="0">
                <a:latin typeface="Consolas" panose="020B0609020204030204" pitchFamily="49" charset="0"/>
              </a:rPr>
              <a:t>::</a:t>
            </a:r>
            <a:r>
              <a:rPr lang="en-US" dirty="0" err="1" smtClean="0">
                <a:latin typeface="Consolas" panose="020B0609020204030204" pitchFamily="49" charset="0"/>
              </a:rPr>
              <a:t>push_back</a:t>
            </a:r>
            <a:r>
              <a:rPr lang="en-US" dirty="0" smtClean="0">
                <a:latin typeface="Consolas" panose="020B0609020204030204" pitchFamily="49" charset="0"/>
              </a:rPr>
              <a:t>( </a:t>
            </a:r>
            <a:r>
              <a:rPr lang="en-US" dirty="0" err="1" smtClean="0">
                <a:latin typeface="Consolas" panose="020B0609020204030204" pitchFamily="49" charset="0"/>
              </a:rPr>
              <a:t>Linked_list</a:t>
            </a:r>
            <a:r>
              <a:rPr lang="en-US" dirty="0" smtClean="0">
                <a:latin typeface="Consolas" panose="020B0609020204030204" pitchFamily="49" charset="0"/>
              </a:rPr>
              <a:t> &amp;list ) {</a:t>
            </a:r>
            <a:endParaRPr lang="en-US" dirty="0">
              <a:latin typeface="Consolas" panose="020B0609020204030204" pitchFamily="49" charset="0"/>
            </a:endParaRPr>
          </a:p>
          <a:p>
            <a:pPr marL="800100" lvl="2" indent="0">
              <a:buNone/>
            </a:pPr>
            <a:r>
              <a:rPr lang="en-US" dirty="0">
                <a:latin typeface="Consolas" panose="020B0609020204030204" pitchFamily="49" charset="0"/>
              </a:rPr>
              <a:t>    if ( !</a:t>
            </a:r>
            <a:r>
              <a:rPr lang="en-US" dirty="0" err="1">
                <a:latin typeface="Consolas" panose="020B0609020204030204" pitchFamily="49" charset="0"/>
              </a:rPr>
              <a:t>list.empty</a:t>
            </a:r>
            <a:r>
              <a:rPr lang="en-US" dirty="0">
                <a:latin typeface="Consolas" panose="020B0609020204030204" pitchFamily="49" charset="0"/>
              </a:rPr>
              <a:t>() ) {</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 = </a:t>
            </a:r>
            <a:r>
              <a:rPr lang="en-US" dirty="0" err="1" smtClean="0">
                <a:latin typeface="Consolas" panose="020B0609020204030204" pitchFamily="49" charset="0"/>
              </a:rPr>
              <a:t>list.p_list_head</a:t>
            </a:r>
            <a:r>
              <a:rPr lang="en-US"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 = </a:t>
            </a:r>
            <a:r>
              <a:rPr lang="en-US" dirty="0" err="1" smtClean="0">
                <a:latin typeface="Consolas" panose="020B0609020204030204" pitchFamily="49" charset="0"/>
              </a:rPr>
              <a:t>list.p_list_tail</a:t>
            </a:r>
            <a:r>
              <a:rPr lang="en-US"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list_size += </a:t>
            </a:r>
            <a:r>
              <a:rPr lang="en-US" dirty="0" err="1" smtClean="0">
                <a:latin typeface="Consolas" panose="020B0609020204030204" pitchFamily="49" charset="0"/>
              </a:rPr>
              <a:t>list.list_size</a:t>
            </a: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list.p_list_head</a:t>
            </a:r>
            <a:r>
              <a:rPr lang="en-US" dirty="0" smtClean="0">
                <a:latin typeface="Consolas" panose="020B0609020204030204" pitchFamily="49" charset="0"/>
              </a:rPr>
              <a:t> = nullptr;</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list.p_list_tail</a:t>
            </a:r>
            <a:r>
              <a:rPr lang="en-US" dirty="0" smtClean="0">
                <a:latin typeface="Consolas" panose="020B0609020204030204" pitchFamily="49" charset="0"/>
              </a:rPr>
              <a:t> = nullptr;</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list.list_size</a:t>
            </a:r>
            <a:r>
              <a:rPr lang="en-US" dirty="0" smtClean="0">
                <a:latin typeface="Consolas" panose="020B0609020204030204" pitchFamily="49" charset="0"/>
              </a:rPr>
              <a:t> = 0;</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p>
          <a:p>
            <a:pPr marL="800100" lvl="2" indent="0">
              <a:buNone/>
            </a:pPr>
            <a:r>
              <a:rPr lang="en-US" dirty="0" smtClean="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903453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Concatenating two linked lists</a:t>
            </a:r>
            <a:endParaRPr lang="en-CA" dirty="0"/>
          </a:p>
        </p:txBody>
      </p:sp>
      <p:sp>
        <p:nvSpPr>
          <p:cNvPr id="3" name="Content Placeholder 2"/>
          <p:cNvSpPr>
            <a:spLocks noGrp="1"/>
          </p:cNvSpPr>
          <p:nvPr>
            <p:ph idx="1"/>
          </p:nvPr>
        </p:nvSpPr>
        <p:spPr/>
        <p:txBody>
          <a:bodyPr>
            <a:normAutofit/>
          </a:bodyPr>
          <a:lstStyle/>
          <a:p>
            <a:pPr marL="285750"/>
            <a:r>
              <a:rPr lang="en-US" dirty="0" smtClean="0"/>
              <a:t>Question: What would happen if we did not empty the second list?</a:t>
            </a:r>
          </a:p>
          <a:p>
            <a:pPr marL="800100" lvl="2" indent="0">
              <a:buNone/>
            </a:pPr>
            <a:r>
              <a:rPr lang="en-US" dirty="0" smtClean="0">
                <a:latin typeface="Consolas" panose="020B0609020204030204" pitchFamily="49" charset="0"/>
              </a:rPr>
              <a:t>void </a:t>
            </a:r>
            <a:r>
              <a:rPr lang="en-US" dirty="0" err="1">
                <a:latin typeface="Consolas" panose="020B0609020204030204" pitchFamily="49" charset="0"/>
              </a:rPr>
              <a:t>Linked_list</a:t>
            </a:r>
            <a:r>
              <a:rPr lang="en-US" dirty="0" smtClean="0">
                <a:latin typeface="Consolas" panose="020B0609020204030204" pitchFamily="49" charset="0"/>
              </a:rPr>
              <a:t>::</a:t>
            </a:r>
            <a:r>
              <a:rPr lang="en-US" dirty="0" err="1" smtClean="0">
                <a:latin typeface="Consolas" panose="020B0609020204030204" pitchFamily="49" charset="0"/>
              </a:rPr>
              <a:t>push_back</a:t>
            </a:r>
            <a:r>
              <a:rPr lang="en-US" dirty="0" smtClean="0">
                <a:latin typeface="Consolas" panose="020B0609020204030204" pitchFamily="49" charset="0"/>
              </a:rPr>
              <a:t>( </a:t>
            </a:r>
            <a:r>
              <a:rPr lang="en-US" dirty="0" err="1" smtClean="0">
                <a:latin typeface="Consolas" panose="020B0609020204030204" pitchFamily="49" charset="0"/>
              </a:rPr>
              <a:t>Linked_list</a:t>
            </a:r>
            <a:r>
              <a:rPr lang="en-US" dirty="0" smtClean="0">
                <a:latin typeface="Consolas" panose="020B0609020204030204" pitchFamily="49" charset="0"/>
              </a:rPr>
              <a:t> &amp;list ) {</a:t>
            </a:r>
            <a:endParaRPr lang="en-US" dirty="0">
              <a:latin typeface="Consolas" panose="020B0609020204030204" pitchFamily="49" charset="0"/>
            </a:endParaRPr>
          </a:p>
          <a:p>
            <a:pPr marL="800100" lvl="2" indent="0">
              <a:buNone/>
            </a:pPr>
            <a:r>
              <a:rPr lang="en-US" dirty="0">
                <a:latin typeface="Consolas" panose="020B0609020204030204" pitchFamily="49" charset="0"/>
              </a:rPr>
              <a:t>    if ( !</a:t>
            </a:r>
            <a:r>
              <a:rPr lang="en-US" dirty="0" err="1">
                <a:latin typeface="Consolas" panose="020B0609020204030204" pitchFamily="49" charset="0"/>
              </a:rPr>
              <a:t>list.empty</a:t>
            </a:r>
            <a:r>
              <a:rPr lang="en-US" dirty="0">
                <a:latin typeface="Consolas" panose="020B0609020204030204" pitchFamily="49" charset="0"/>
              </a:rPr>
              <a:t>() ) {</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-&gt;</a:t>
            </a:r>
            <a:r>
              <a:rPr lang="en-US" dirty="0" err="1" smtClean="0">
                <a:latin typeface="Consolas" panose="020B0609020204030204" pitchFamily="49" charset="0"/>
              </a:rPr>
              <a:t>p_next_node</a:t>
            </a:r>
            <a:r>
              <a:rPr lang="en-US" dirty="0" smtClean="0">
                <a:latin typeface="Consolas" panose="020B0609020204030204" pitchFamily="49" charset="0"/>
              </a:rPr>
              <a:t> = </a:t>
            </a:r>
            <a:r>
              <a:rPr lang="en-US" dirty="0" err="1" smtClean="0">
                <a:latin typeface="Consolas" panose="020B0609020204030204" pitchFamily="49" charset="0"/>
              </a:rPr>
              <a:t>list.p_list_head</a:t>
            </a:r>
            <a:r>
              <a:rPr lang="en-US"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p_list_tail</a:t>
            </a:r>
            <a:r>
              <a:rPr lang="en-US" dirty="0" smtClean="0">
                <a:latin typeface="Consolas" panose="020B0609020204030204" pitchFamily="49" charset="0"/>
              </a:rPr>
              <a:t> = </a:t>
            </a:r>
            <a:r>
              <a:rPr lang="en-US" dirty="0" err="1" smtClean="0">
                <a:latin typeface="Consolas" panose="020B0609020204030204" pitchFamily="49" charset="0"/>
              </a:rPr>
              <a:t>list.p_list_tail</a:t>
            </a:r>
            <a:r>
              <a:rPr lang="en-US"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list_size += </a:t>
            </a:r>
            <a:r>
              <a:rPr lang="en-US" dirty="0" err="1" smtClean="0">
                <a:latin typeface="Consolas" panose="020B0609020204030204" pitchFamily="49" charset="0"/>
              </a:rPr>
              <a:t>list.list_size</a:t>
            </a:r>
            <a:r>
              <a:rPr lang="en-US" dirty="0" smtClean="0">
                <a:latin typeface="Consolas" panose="020B0609020204030204" pitchFamily="49" charset="0"/>
              </a:rPr>
              <a:t>;</a:t>
            </a:r>
          </a:p>
          <a:p>
            <a:pPr marL="800100" lvl="2" indent="0">
              <a:buNone/>
            </a:pPr>
            <a:r>
              <a:rPr lang="en-US" dirty="0" smtClean="0">
                <a:latin typeface="Consolas" panose="020B0609020204030204" pitchFamily="49" charset="0"/>
              </a:rPr>
              <a:t>    }</a:t>
            </a:r>
          </a:p>
          <a:p>
            <a:pPr marL="800100" lvl="2" indent="0">
              <a:buNone/>
            </a:pPr>
            <a:r>
              <a:rPr lang="en-US" dirty="0" smtClean="0">
                <a:latin typeface="Consolas" panose="020B0609020204030204" pitchFamily="49" charset="0"/>
              </a:rPr>
              <a:t>}</a:t>
            </a:r>
            <a:endParaRPr lang="en-CA" dirty="0">
              <a:latin typeface="Consolas" panose="020B0609020204030204" pitchFamily="49" charset="0"/>
            </a:endParaRPr>
          </a:p>
        </p:txBody>
      </p:sp>
      <p:pic>
        <p:nvPicPr>
          <p:cNvPr id="1026" name="Picture 2" descr="C:\Users\dwharder\Desktop\b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861048"/>
            <a:ext cx="4894906" cy="235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50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linked list class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Our public member functions have not changed their behavior:</a:t>
            </a:r>
          </a:p>
          <a:p>
            <a:pPr marL="800100" lvl="2" indent="0">
              <a:buNone/>
            </a:pPr>
            <a:r>
              <a:rPr lang="en-US" sz="1500" dirty="0">
                <a:latin typeface="Consolas" panose="020B0609020204030204" pitchFamily="49" charset="0"/>
              </a:rPr>
              <a:t>class Node;</a:t>
            </a:r>
          </a:p>
          <a:p>
            <a:pPr marL="800100" lvl="2" indent="0">
              <a:buNone/>
            </a:pPr>
            <a:r>
              <a:rPr lang="en-US" sz="1500" dirty="0">
                <a:latin typeface="Consolas" panose="020B0609020204030204" pitchFamily="49" charset="0"/>
              </a:rPr>
              <a:t>class </a:t>
            </a:r>
            <a:r>
              <a:rPr lang="en-US" sz="1500" dirty="0" err="1">
                <a:latin typeface="Consolas" panose="020B0609020204030204" pitchFamily="49" charset="0"/>
              </a:rPr>
              <a:t>Linked_list</a:t>
            </a:r>
            <a:r>
              <a:rPr lang="en-US" sz="1500" dirty="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class </a:t>
            </a:r>
            <a:r>
              <a:rPr lang="en-US" sz="1500" dirty="0" err="1">
                <a:latin typeface="Consolas" panose="020B0609020204030204" pitchFamily="49" charset="0"/>
              </a:rPr>
              <a:t>Linked_list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public:</a:t>
            </a:r>
          </a:p>
          <a:p>
            <a:pPr marL="800100" lvl="2" indent="0">
              <a:buNone/>
            </a:pPr>
            <a:r>
              <a:rPr lang="en-US" sz="1500" dirty="0">
                <a:latin typeface="Consolas" panose="020B0609020204030204" pitchFamily="49" charset="0"/>
              </a:rPr>
              <a:t>	       </a:t>
            </a:r>
            <a:r>
              <a:rPr lang="en-US" sz="1500" dirty="0" err="1">
                <a:latin typeface="Consolas" panose="020B0609020204030204" pitchFamily="49" charset="0"/>
              </a:rPr>
              <a:t>Linked_list</a:t>
            </a:r>
            <a:r>
              <a:rPr lang="en-US" sz="1500" dirty="0">
                <a:latin typeface="Consolas" panose="020B0609020204030204" pitchFamily="49" charset="0"/>
              </a:rPr>
              <a:t>();   // Constructor</a:t>
            </a:r>
          </a:p>
          <a:p>
            <a:pPr marL="800100" lvl="2" indent="0">
              <a:buNone/>
            </a:pPr>
            <a:r>
              <a:rPr lang="en-US" sz="1500" dirty="0">
                <a:latin typeface="Consolas" panose="020B0609020204030204" pitchFamily="49" charset="0"/>
              </a:rPr>
              <a:t>	      ~</a:t>
            </a:r>
            <a:r>
              <a:rPr lang="en-US" sz="1500" dirty="0" err="1">
                <a:latin typeface="Consolas" panose="020B0609020204030204" pitchFamily="49" charset="0"/>
              </a:rPr>
              <a:t>Linked_list</a:t>
            </a:r>
            <a:r>
              <a:rPr lang="en-US" sz="1500" dirty="0">
                <a:latin typeface="Consolas" panose="020B0609020204030204" pitchFamily="49" charset="0"/>
              </a:rPr>
              <a:t>();   // Destructor</a:t>
            </a:r>
          </a:p>
          <a:p>
            <a:pPr marL="800100" lvl="2" indent="0">
              <a:buNone/>
            </a:pPr>
            <a:r>
              <a:rPr lang="en-US" sz="1500" dirty="0">
                <a:latin typeface="Consolas" panose="020B0609020204030204" pitchFamily="49" charset="0"/>
              </a:rPr>
              <a:t> </a:t>
            </a: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a:latin typeface="Consolas" panose="020B0609020204030204" pitchFamily="49" charset="0"/>
              </a:rPr>
              <a:t>bool empty() const;</a:t>
            </a:r>
          </a:p>
          <a:p>
            <a:pPr marL="800100" lvl="2" indent="0">
              <a:buNone/>
            </a:pPr>
            <a:r>
              <a:rPr lang="en-US" sz="1500" dirty="0" smtClean="0">
                <a:latin typeface="Consolas" panose="020B0609020204030204" pitchFamily="49" charset="0"/>
              </a:rPr>
              <a:t>        </a:t>
            </a:r>
            <a:r>
              <a:rPr lang="en-US" sz="1500" dirty="0">
                <a:latin typeface="Consolas" panose="020B0609020204030204" pitchFamily="49" charset="0"/>
              </a:rPr>
              <a:t>std::size_t size() const;</a:t>
            </a:r>
          </a:p>
          <a:p>
            <a:pPr marL="800100" lvl="2" indent="0">
              <a:buNone/>
            </a:pPr>
            <a:r>
              <a:rPr lang="en-US" sz="1500" dirty="0">
                <a:latin typeface="Consolas" panose="020B0609020204030204" pitchFamily="49" charset="0"/>
              </a:rPr>
              <a:t>        int front() const;</a:t>
            </a:r>
          </a:p>
          <a:p>
            <a:pPr marL="800100" lvl="2" indent="0">
              <a:buNone/>
            </a:pPr>
            <a:r>
              <a:rPr lang="en-US" sz="1500" b="1" dirty="0">
                <a:solidFill>
                  <a:srgbClr val="0070C0"/>
                </a:solidFill>
                <a:latin typeface="Consolas" panose="020B0609020204030204" pitchFamily="49" charset="0"/>
              </a:rPr>
              <a:t>        int </a:t>
            </a:r>
            <a:r>
              <a:rPr lang="en-US" sz="1500" b="1" dirty="0" smtClean="0">
                <a:solidFill>
                  <a:srgbClr val="0070C0"/>
                </a:solidFill>
                <a:latin typeface="Consolas" panose="020B0609020204030204" pitchFamily="49" charset="0"/>
              </a:rPr>
              <a:t>back() </a:t>
            </a:r>
            <a:r>
              <a:rPr lang="en-US" sz="1500" b="1" dirty="0">
                <a:solidFill>
                  <a:srgbClr val="0070C0"/>
                </a:solidFill>
                <a:latin typeface="Consolas" panose="020B0609020204030204" pitchFamily="49" charset="0"/>
              </a:rPr>
              <a:t>const;</a:t>
            </a:r>
          </a:p>
          <a:p>
            <a:pPr marL="800100" lvl="2" indent="0">
              <a:buNone/>
            </a:pPr>
            <a:r>
              <a:rPr lang="en-US" sz="1500" dirty="0" smtClean="0">
                <a:latin typeface="Consolas" panose="020B0609020204030204" pitchFamily="49" charset="0"/>
              </a:rPr>
              <a:t>        </a:t>
            </a:r>
            <a:r>
              <a:rPr lang="en-US" sz="1500" dirty="0">
                <a:latin typeface="Consolas" panose="020B0609020204030204" pitchFamily="49" charset="0"/>
              </a:rPr>
              <a:t>void print() const;</a:t>
            </a:r>
          </a:p>
          <a:p>
            <a:pPr marL="800100" lvl="2" indent="0">
              <a:buNone/>
            </a:pPr>
            <a:r>
              <a:rPr lang="en-CA" sz="1500" dirty="0">
                <a:latin typeface="Consolas" panose="020B0609020204030204" pitchFamily="49" charset="0"/>
              </a:rPr>
              <a:t>        std::size_t </a:t>
            </a:r>
            <a:r>
              <a:rPr lang="en-CA" sz="1500" dirty="0" smtClean="0">
                <a:latin typeface="Consolas" panose="020B0609020204030204" pitchFamily="49" charset="0"/>
              </a:rPr>
              <a:t>find</a:t>
            </a:r>
            <a:r>
              <a:rPr lang="en-CA" sz="1500" dirty="0">
                <a:latin typeface="Consolas" panose="020B0609020204030204" pitchFamily="49" charset="0"/>
              </a:rPr>
              <a:t>( int datum ) const;</a:t>
            </a:r>
          </a:p>
          <a:p>
            <a:pPr marL="800100" lvl="2" indent="0">
              <a:buNone/>
            </a:pP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void push_front( int datum );</a:t>
            </a:r>
          </a:p>
          <a:p>
            <a:pPr marL="800100" lvl="2" indent="0">
              <a:buNone/>
            </a:pPr>
            <a:r>
              <a:rPr lang="en-US" sz="1500" b="1" dirty="0" smtClean="0">
                <a:solidFill>
                  <a:srgbClr val="0070C0"/>
                </a:solidFill>
                <a:latin typeface="Consolas" panose="020B0609020204030204" pitchFamily="49" charset="0"/>
              </a:rPr>
              <a:t>        </a:t>
            </a:r>
            <a:r>
              <a:rPr lang="en-US" sz="1500" b="1" dirty="0">
                <a:solidFill>
                  <a:srgbClr val="0070C0"/>
                </a:solidFill>
                <a:latin typeface="Consolas" panose="020B0609020204030204" pitchFamily="49" charset="0"/>
              </a:rPr>
              <a:t>void </a:t>
            </a:r>
            <a:r>
              <a:rPr lang="en-US" sz="1500" b="1" dirty="0" err="1" smtClean="0">
                <a:solidFill>
                  <a:srgbClr val="0070C0"/>
                </a:solidFill>
                <a:latin typeface="Consolas" panose="020B0609020204030204" pitchFamily="49" charset="0"/>
              </a:rPr>
              <a:t>push_back</a:t>
            </a:r>
            <a:r>
              <a:rPr lang="en-US" sz="1500" b="1" dirty="0" smtClean="0">
                <a:solidFill>
                  <a:srgbClr val="0070C0"/>
                </a:solidFill>
                <a:latin typeface="Consolas" panose="020B0609020204030204" pitchFamily="49" charset="0"/>
              </a:rPr>
              <a:t>( </a:t>
            </a:r>
            <a:r>
              <a:rPr lang="en-US" sz="1500" b="1" dirty="0">
                <a:solidFill>
                  <a:srgbClr val="0070C0"/>
                </a:solidFill>
                <a:latin typeface="Consolas" panose="020B0609020204030204" pitchFamily="49" charset="0"/>
              </a:rPr>
              <a:t>int datum );</a:t>
            </a:r>
          </a:p>
          <a:p>
            <a:pPr marL="800100" lvl="2" indent="0">
              <a:buNone/>
            </a:pPr>
            <a:r>
              <a:rPr lang="en-US" sz="1500" b="1" dirty="0">
                <a:solidFill>
                  <a:srgbClr val="0070C0"/>
                </a:solidFill>
                <a:latin typeface="Consolas" panose="020B0609020204030204" pitchFamily="49" charset="0"/>
              </a:rPr>
              <a:t>        void </a:t>
            </a:r>
            <a:r>
              <a:rPr lang="en-US" sz="1500" b="1" dirty="0" err="1">
                <a:solidFill>
                  <a:srgbClr val="0070C0"/>
                </a:solidFill>
                <a:latin typeface="Consolas" panose="020B0609020204030204" pitchFamily="49" charset="0"/>
              </a:rPr>
              <a:t>push_back</a:t>
            </a:r>
            <a:r>
              <a:rPr lang="en-US" sz="1500" b="1" dirty="0">
                <a:solidFill>
                  <a:srgbClr val="0070C0"/>
                </a:solidFill>
                <a:latin typeface="Consolas" panose="020B0609020204030204" pitchFamily="49" charset="0"/>
              </a:rPr>
              <a:t>( </a:t>
            </a:r>
            <a:r>
              <a:rPr lang="en-US" sz="1500" b="1" dirty="0" err="1" smtClean="0">
                <a:solidFill>
                  <a:srgbClr val="0070C0"/>
                </a:solidFill>
                <a:latin typeface="Consolas" panose="020B0609020204030204" pitchFamily="49" charset="0"/>
              </a:rPr>
              <a:t>Linked_list</a:t>
            </a:r>
            <a:r>
              <a:rPr lang="en-US" sz="1500" b="1" dirty="0" smtClean="0">
                <a:solidFill>
                  <a:srgbClr val="0070C0"/>
                </a:solidFill>
                <a:latin typeface="Consolas" panose="020B0609020204030204" pitchFamily="49" charset="0"/>
              </a:rPr>
              <a:t> &amp;list </a:t>
            </a:r>
            <a:r>
              <a:rPr lang="en-US" sz="1500" b="1" dirty="0">
                <a:solidFill>
                  <a:srgbClr val="0070C0"/>
                </a:solidFill>
                <a:latin typeface="Consolas" panose="020B0609020204030204" pitchFamily="49" charset="0"/>
              </a:rPr>
              <a:t>);</a:t>
            </a:r>
          </a:p>
          <a:p>
            <a:pPr marL="800100" lvl="2" indent="0">
              <a:buNone/>
            </a:pPr>
            <a:r>
              <a:rPr lang="en-US" sz="1500" dirty="0" smtClean="0">
                <a:latin typeface="Consolas" panose="020B0609020204030204" pitchFamily="49" charset="0"/>
              </a:rPr>
              <a:t>        </a:t>
            </a:r>
            <a:r>
              <a:rPr lang="en-US" sz="1500" dirty="0">
                <a:latin typeface="Consolas" panose="020B0609020204030204" pitchFamily="49" charset="0"/>
              </a:rPr>
              <a:t>bool pop_front();</a:t>
            </a:r>
          </a:p>
          <a:p>
            <a:pPr marL="800100" lvl="2" indent="0">
              <a:buNone/>
            </a:pPr>
            <a:r>
              <a:rPr lang="en-US" sz="1500" dirty="0">
                <a:latin typeface="Consolas" panose="020B0609020204030204" pitchFamily="49" charset="0"/>
              </a:rPr>
              <a:t>        void clear();</a:t>
            </a:r>
          </a:p>
          <a:p>
            <a:pPr marL="800100" lvl="2" indent="0">
              <a:buNone/>
            </a:pP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private:</a:t>
            </a:r>
          </a:p>
          <a:p>
            <a:pPr marL="800100" lvl="2" indent="0">
              <a:buNone/>
            </a:pPr>
            <a:r>
              <a:rPr lang="en-US" sz="1500" dirty="0">
                <a:latin typeface="Consolas" panose="020B0609020204030204" pitchFamily="49" charset="0"/>
              </a:rPr>
              <a:t>	       Node *</a:t>
            </a:r>
            <a:r>
              <a:rPr lang="en-US" sz="1500" dirty="0" err="1">
                <a:latin typeface="Consolas" panose="020B0609020204030204" pitchFamily="49" charset="0"/>
              </a:rPr>
              <a:t>p_list_head</a:t>
            </a:r>
            <a:r>
              <a:rPr lang="en-US" sz="1500" dirty="0">
                <a:latin typeface="Consolas" panose="020B0609020204030204" pitchFamily="49" charset="0"/>
              </a:rPr>
              <a:t>; // Pointer to head </a:t>
            </a:r>
            <a:r>
              <a:rPr lang="en-US" sz="1500" dirty="0" smtClean="0">
                <a:latin typeface="Consolas" panose="020B0609020204030204" pitchFamily="49" charset="0"/>
              </a:rPr>
              <a:t>node</a:t>
            </a:r>
          </a:p>
          <a:p>
            <a:pPr marL="800100" lvl="2" indent="0">
              <a:buNone/>
            </a:pPr>
            <a:r>
              <a:rPr lang="en-US" sz="1500" b="1" dirty="0">
                <a:solidFill>
                  <a:srgbClr val="0070C0"/>
                </a:solidFill>
                <a:latin typeface="Consolas" panose="020B0609020204030204" pitchFamily="49" charset="0"/>
              </a:rPr>
              <a:t>	       Node *</a:t>
            </a:r>
            <a:r>
              <a:rPr lang="en-US" sz="1500" b="1" dirty="0" err="1" smtClean="0">
                <a:solidFill>
                  <a:srgbClr val="0070C0"/>
                </a:solidFill>
                <a:latin typeface="Consolas" panose="020B0609020204030204" pitchFamily="49" charset="0"/>
              </a:rPr>
              <a:t>p_list_tail</a:t>
            </a:r>
            <a:r>
              <a:rPr lang="en-US" sz="1500" b="1" dirty="0" smtClean="0">
                <a:solidFill>
                  <a:srgbClr val="0070C0"/>
                </a:solidFill>
                <a:latin typeface="Consolas" panose="020B0609020204030204" pitchFamily="49" charset="0"/>
              </a:rPr>
              <a:t>; </a:t>
            </a:r>
            <a:r>
              <a:rPr lang="en-US" sz="1500" b="1" dirty="0">
                <a:solidFill>
                  <a:srgbClr val="0070C0"/>
                </a:solidFill>
                <a:latin typeface="Consolas" panose="020B0609020204030204" pitchFamily="49" charset="0"/>
              </a:rPr>
              <a:t>// Pointer to </a:t>
            </a:r>
            <a:r>
              <a:rPr lang="en-US" sz="1500" b="1" dirty="0" smtClean="0">
                <a:solidFill>
                  <a:srgbClr val="0070C0"/>
                </a:solidFill>
                <a:latin typeface="Consolas" panose="020B0609020204030204" pitchFamily="49" charset="0"/>
              </a:rPr>
              <a:t>tail </a:t>
            </a:r>
            <a:r>
              <a:rPr lang="en-US" sz="1500" b="1" dirty="0">
                <a:solidFill>
                  <a:srgbClr val="0070C0"/>
                </a:solidFill>
                <a:latin typeface="Consolas" panose="020B0609020204030204" pitchFamily="49" charset="0"/>
              </a:rPr>
              <a:t>node</a:t>
            </a:r>
          </a:p>
          <a:p>
            <a:pPr marL="800100" lvl="2" indent="0">
              <a:buNone/>
            </a:pPr>
            <a:r>
              <a:rPr lang="en-US" sz="1500" dirty="0" smtClean="0">
                <a:latin typeface="Consolas" panose="020B0609020204030204" pitchFamily="49" charset="0"/>
              </a:rPr>
              <a:t>        std::size_t list_size;</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a:t>
            </a:r>
            <a:r>
              <a:rPr lang="en-CA" sz="15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705689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 of encapsulation</a:t>
            </a:r>
            <a:endParaRPr lang="en-CA" dirty="0"/>
          </a:p>
        </p:txBody>
      </p:sp>
      <p:sp>
        <p:nvSpPr>
          <p:cNvPr id="3" name="Content Placeholder 2"/>
          <p:cNvSpPr>
            <a:spLocks noGrp="1"/>
          </p:cNvSpPr>
          <p:nvPr>
            <p:ph idx="1"/>
          </p:nvPr>
        </p:nvSpPr>
        <p:spPr/>
        <p:txBody>
          <a:bodyPr/>
          <a:lstStyle/>
          <a:p>
            <a:r>
              <a:rPr lang="en-CA" dirty="0" smtClean="0"/>
              <a:t>Adding this member variable and modifying our member functions in no way affected the way users interact with this class</a:t>
            </a:r>
          </a:p>
          <a:p>
            <a:endParaRPr lang="en-CA" dirty="0" smtClean="0"/>
          </a:p>
          <a:p>
            <a:r>
              <a:rPr lang="en-CA" dirty="0" smtClean="0"/>
              <a:t>The only differences are:</a:t>
            </a:r>
            <a:endParaRPr lang="en-CA" dirty="0"/>
          </a:p>
          <a:p>
            <a:pPr lvl="1"/>
            <a:r>
              <a:rPr lang="en-CA" dirty="0" smtClean="0"/>
              <a:t>It uses a little more memory (one more pointer)</a:t>
            </a:r>
          </a:p>
          <a:p>
            <a:pPr lvl="1"/>
            <a:r>
              <a:rPr lang="en-CA" dirty="0" smtClean="0"/>
              <a:t>Some functions are trivially slower (a few extra instructions)</a:t>
            </a:r>
          </a:p>
          <a:p>
            <a:pPr lvl="1"/>
            <a:r>
              <a:rPr lang="en-CA" dirty="0" smtClean="0"/>
              <a:t>The </a:t>
            </a:r>
            <a:r>
              <a:rPr lang="en-CA" dirty="0" smtClean="0">
                <a:latin typeface="Consolas" panose="020B0609020204030204" pitchFamily="49" charset="0"/>
                <a:cs typeface="Consolas" panose="020B0609020204030204" pitchFamily="49" charset="0"/>
              </a:rPr>
              <a:t>back()</a:t>
            </a:r>
            <a:r>
              <a:rPr lang="en-CA" dirty="0" smtClean="0"/>
              <a:t> and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a:t>
            </a:r>
            <a:r>
              <a:rPr lang="en-CA" dirty="0" smtClean="0"/>
              <a:t> member function are significantly faster now</a:t>
            </a:r>
          </a:p>
          <a:p>
            <a:pPr lvl="1"/>
            <a:endParaRPr lang="en-CA" dirty="0" smtClean="0"/>
          </a:p>
        </p:txBody>
      </p:sp>
    </p:spTree>
    <p:extLst>
      <p:ext uri="{BB962C8B-B14F-4D97-AF65-F5344CB8AC3E}">
        <p14:creationId xmlns:p14="http://schemas.microsoft.com/office/powerpoint/2010/main" val="3478472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how to add a new node at the back of the linked list</a:t>
            </a:r>
          </a:p>
          <a:p>
            <a:pPr lvl="1"/>
            <a:r>
              <a:rPr lang="en-CA" dirty="0" smtClean="0"/>
              <a:t>Understand how this can be sped up by adding a new member variable storing the address of the last node</a:t>
            </a:r>
          </a:p>
          <a:p>
            <a:pPr lvl="1"/>
            <a:r>
              <a:rPr lang="en-CA" dirty="0" smtClean="0"/>
              <a:t>Understand the concept of </a:t>
            </a:r>
            <a:r>
              <a:rPr lang="en-CA" dirty="0" smtClean="0">
                <a:latin typeface="Consolas" panose="020B0609020204030204" pitchFamily="49" charset="0"/>
                <a:cs typeface="Consolas" panose="020B0609020204030204" pitchFamily="49" charset="0"/>
              </a:rPr>
              <a:t>friend</a:t>
            </a:r>
            <a:r>
              <a:rPr lang="en-CA" dirty="0" smtClean="0"/>
              <a:t> in C++</a:t>
            </a:r>
          </a:p>
          <a:p>
            <a:pPr lvl="1"/>
            <a:r>
              <a:rPr lang="en-CA" dirty="0" smtClean="0"/>
              <a:t>Know when and how to update this member variable</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linked list class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Reviewing our </a:t>
            </a:r>
            <a:r>
              <a:rPr lang="en-CA" sz="2400" i="1" dirty="0" smtClean="0"/>
              <a:t>linked list </a:t>
            </a:r>
            <a:r>
              <a:rPr lang="en-CA" sz="2400" dirty="0" smtClean="0"/>
              <a:t>class</a:t>
            </a:r>
          </a:p>
          <a:p>
            <a:pPr marL="800100" lvl="2" indent="0">
              <a:buNone/>
            </a:pPr>
            <a:r>
              <a:rPr lang="en-US" sz="1600" dirty="0">
                <a:latin typeface="Consolas" panose="020B0609020204030204" pitchFamily="49" charset="0"/>
              </a:rPr>
              <a:t>class Node;</a:t>
            </a: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public:</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Linked_list</a:t>
            </a:r>
            <a:r>
              <a:rPr lang="en-US" sz="1600" dirty="0">
                <a:latin typeface="Consolas" panose="020B0609020204030204" pitchFamily="49" charset="0"/>
              </a:rPr>
              <a:t>();   // Constructor</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Linked_list</a:t>
            </a:r>
            <a:r>
              <a:rPr lang="en-US" sz="1600" dirty="0">
                <a:latin typeface="Consolas" panose="020B0609020204030204" pitchFamily="49" charset="0"/>
              </a:rPr>
              <a:t>();   // Destructor</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bool empty() </a:t>
            </a:r>
            <a:r>
              <a:rPr lang="en-US" sz="1600" dirty="0">
                <a:latin typeface="Consolas" panose="020B0609020204030204" pitchFamily="49" charset="0"/>
              </a:rPr>
              <a:t>const;</a:t>
            </a: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std::size_t size() const;</a:t>
            </a:r>
          </a:p>
          <a:p>
            <a:pPr marL="800100" lvl="2" indent="0">
              <a:buNone/>
            </a:pPr>
            <a:r>
              <a:rPr lang="en-US" sz="1600" dirty="0">
                <a:latin typeface="Consolas" panose="020B0609020204030204" pitchFamily="49" charset="0"/>
              </a:rPr>
              <a:t>        int front() const;</a:t>
            </a:r>
          </a:p>
          <a:p>
            <a:pPr marL="800100" lvl="2" indent="0">
              <a:buNone/>
            </a:pPr>
            <a:r>
              <a:rPr lang="en-US" sz="1600" dirty="0">
                <a:latin typeface="Consolas" panose="020B0609020204030204" pitchFamily="49" charset="0"/>
              </a:rPr>
              <a:t>        void print() const;</a:t>
            </a:r>
          </a:p>
          <a:p>
            <a:pPr marL="800100" lvl="2" indent="0">
              <a:buNone/>
            </a:pPr>
            <a:r>
              <a:rPr lang="en-CA" sz="1600" dirty="0">
                <a:latin typeface="Consolas" panose="020B0609020204030204" pitchFamily="49" charset="0"/>
              </a:rPr>
              <a:t>        std::size_t </a:t>
            </a:r>
            <a:r>
              <a:rPr lang="en-CA" sz="1600" dirty="0" smtClean="0">
                <a:latin typeface="Consolas" panose="020B0609020204030204" pitchFamily="49" charset="0"/>
              </a:rPr>
              <a:t>find</a:t>
            </a:r>
            <a:r>
              <a:rPr lang="en-CA" sz="1600" dirty="0">
                <a:latin typeface="Consolas" panose="020B0609020204030204" pitchFamily="49" charset="0"/>
              </a:rPr>
              <a:t>( int datum ) const;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void push_front( int datum );</a:t>
            </a:r>
          </a:p>
          <a:p>
            <a:pPr marL="800100" lvl="2" indent="0">
              <a:buNone/>
            </a:pPr>
            <a:r>
              <a:rPr lang="en-US" sz="1600" dirty="0">
                <a:latin typeface="Consolas" panose="020B0609020204030204" pitchFamily="49" charset="0"/>
              </a:rPr>
              <a:t>        bool pop_front();</a:t>
            </a:r>
          </a:p>
          <a:p>
            <a:pPr marL="800100" lvl="2" indent="0">
              <a:buNone/>
            </a:pPr>
            <a:r>
              <a:rPr lang="en-US" sz="1600" dirty="0">
                <a:latin typeface="Consolas" panose="020B0609020204030204" pitchFamily="49" charset="0"/>
              </a:rPr>
              <a:t>        void clear();</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private:</a:t>
            </a:r>
          </a:p>
          <a:p>
            <a:pPr marL="800100" lvl="2" indent="0">
              <a:buNone/>
            </a:pPr>
            <a:r>
              <a:rPr lang="en-US" sz="1600" dirty="0">
                <a:latin typeface="Consolas" panose="020B0609020204030204" pitchFamily="49" charset="0"/>
              </a:rPr>
              <a:t>	       Node *</a:t>
            </a:r>
            <a:r>
              <a:rPr lang="en-US" sz="1600" dirty="0" err="1">
                <a:latin typeface="Consolas" panose="020B0609020204030204" pitchFamily="49" charset="0"/>
              </a:rPr>
              <a:t>p_list_head</a:t>
            </a:r>
            <a:r>
              <a:rPr lang="en-US" sz="1600" dirty="0">
                <a:latin typeface="Consolas" panose="020B0609020204030204" pitchFamily="49" charset="0"/>
              </a:rPr>
              <a:t>; // Pointer to head </a:t>
            </a:r>
            <a:r>
              <a:rPr lang="en-US" sz="1600" dirty="0" smtClean="0">
                <a:latin typeface="Consolas" panose="020B0609020204030204" pitchFamily="49" charset="0"/>
              </a:rPr>
              <a:t>node</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std::size_t list_size;</a:t>
            </a: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a:t>
            </a:r>
            <a:r>
              <a:rPr lang="en-CA" sz="16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a:t>
            </a:r>
            <a:endParaRPr lang="en-CA" dirty="0"/>
          </a:p>
        </p:txBody>
      </p:sp>
      <p:sp>
        <p:nvSpPr>
          <p:cNvPr id="3" name="Content Placeholder 2"/>
          <p:cNvSpPr>
            <a:spLocks noGrp="1"/>
          </p:cNvSpPr>
          <p:nvPr>
            <p:ph idx="1"/>
          </p:nvPr>
        </p:nvSpPr>
        <p:spPr/>
        <p:txBody>
          <a:bodyPr/>
          <a:lstStyle/>
          <a:p>
            <a:r>
              <a:rPr lang="en-CA" dirty="0" smtClean="0"/>
              <a:t>We can only push at the front of the linked list</a:t>
            </a:r>
          </a:p>
          <a:p>
            <a:pPr lvl="1"/>
            <a:r>
              <a:rPr lang="en-CA" dirty="0" smtClean="0"/>
              <a:t>What happens if we want to push a new node at the back?</a:t>
            </a:r>
          </a:p>
          <a:p>
            <a:pPr lvl="1"/>
            <a:r>
              <a:rPr lang="en-CA" dirty="0" smtClean="0"/>
              <a:t>We require a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a:t>
            </a:r>
            <a:r>
              <a:rPr lang="en-CA" dirty="0" smtClean="0"/>
              <a:t> member function</a:t>
            </a:r>
          </a:p>
          <a:p>
            <a:pPr lvl="1"/>
            <a:endParaRPr lang="en-CA" dirty="0"/>
          </a:p>
          <a:p>
            <a:r>
              <a:rPr lang="en-CA" dirty="0" smtClean="0"/>
              <a:t>Where might we use this?</a:t>
            </a:r>
          </a:p>
          <a:p>
            <a:pPr lvl="1"/>
            <a:r>
              <a:rPr lang="en-CA" dirty="0" smtClean="0"/>
              <a:t>Suppose you were waiting in line</a:t>
            </a:r>
          </a:p>
          <a:p>
            <a:pPr lvl="1"/>
            <a:r>
              <a:rPr lang="en-CA" dirty="0" smtClean="0"/>
              <a:t>You given a unique ID number</a:t>
            </a:r>
          </a:p>
          <a:p>
            <a:pPr lvl="1"/>
            <a:r>
              <a:rPr lang="en-CA" dirty="0" smtClean="0"/>
              <a:t>Your ID number is pushed on the </a:t>
            </a:r>
            <a:r>
              <a:rPr lang="en-CA" i="1" dirty="0" smtClean="0"/>
              <a:t>back</a:t>
            </a:r>
            <a:r>
              <a:rPr lang="en-CA" dirty="0" smtClean="0"/>
              <a:t> of the linked list</a:t>
            </a:r>
          </a:p>
          <a:p>
            <a:pPr lvl="1"/>
            <a:r>
              <a:rPr lang="en-CA" dirty="0" smtClean="0"/>
              <a:t>When it comes time to service someone who is waiting, the ID at the front of the linked list is called and then popped</a:t>
            </a:r>
          </a:p>
          <a:p>
            <a:pPr lvl="1"/>
            <a:r>
              <a:rPr lang="en-CA" dirty="0" smtClean="0"/>
              <a:t>This allows for first-come—first-served (</a:t>
            </a:r>
            <a:r>
              <a:rPr lang="en-CA" cap="small" dirty="0" smtClean="0"/>
              <a:t>fifo</a:t>
            </a:r>
            <a:r>
              <a:rPr lang="en-CA" dirty="0" smtClean="0"/>
              <a:t>)</a:t>
            </a:r>
            <a:endParaRPr lang="en-CA" dirty="0"/>
          </a:p>
        </p:txBody>
      </p:sp>
    </p:spTree>
    <p:extLst>
      <p:ext uri="{BB962C8B-B14F-4D97-AF65-F5344CB8AC3E}">
        <p14:creationId xmlns:p14="http://schemas.microsoft.com/office/powerpoint/2010/main" val="2463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at the back of the linked list</a:t>
            </a:r>
            <a:endParaRPr lang="en-CA" dirty="0"/>
          </a:p>
        </p:txBody>
      </p:sp>
      <p:sp>
        <p:nvSpPr>
          <p:cNvPr id="3" name="Content Placeholder 2"/>
          <p:cNvSpPr>
            <a:spLocks noGrp="1"/>
          </p:cNvSpPr>
          <p:nvPr>
            <p:ph idx="1"/>
          </p:nvPr>
        </p:nvSpPr>
        <p:spPr/>
        <p:txBody>
          <a:bodyPr>
            <a:normAutofit/>
          </a:bodyPr>
          <a:lstStyle/>
          <a:p>
            <a:r>
              <a:rPr lang="en-US" dirty="0" smtClean="0"/>
              <a:t>We may be either:</a:t>
            </a:r>
          </a:p>
          <a:p>
            <a:pPr lvl="1"/>
            <a:r>
              <a:rPr lang="en-US" dirty="0" smtClean="0"/>
              <a:t>Pushing onto the back of an empty linked list</a:t>
            </a:r>
          </a:p>
          <a:p>
            <a:pPr lvl="2"/>
            <a:r>
              <a:rPr lang="en-US" dirty="0" smtClean="0"/>
              <a:t>This is the same as pushing at the front</a:t>
            </a:r>
          </a:p>
          <a:p>
            <a:pPr lvl="1"/>
            <a:r>
              <a:rPr lang="en-US" dirty="0" smtClean="0"/>
              <a:t>Pushing onto the back of a non-empty linked list</a:t>
            </a:r>
            <a:endParaRPr lang="en-US" dirty="0" smtClean="0">
              <a:latin typeface="Consolas" panose="020B0609020204030204" pitchFamily="49" charset="0"/>
            </a:endParaRPr>
          </a:p>
        </p:txBody>
      </p:sp>
    </p:spTree>
    <p:extLst>
      <p:ext uri="{BB962C8B-B14F-4D97-AF65-F5344CB8AC3E}">
        <p14:creationId xmlns:p14="http://schemas.microsoft.com/office/powerpoint/2010/main" val="297817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at the back of an empty linked list</a:t>
            </a:r>
            <a:endParaRPr lang="en-CA" dirty="0"/>
          </a:p>
        </p:txBody>
      </p:sp>
      <p:sp>
        <p:nvSpPr>
          <p:cNvPr id="3" name="Content Placeholder 2"/>
          <p:cNvSpPr>
            <a:spLocks noGrp="1"/>
          </p:cNvSpPr>
          <p:nvPr>
            <p:ph idx="1"/>
          </p:nvPr>
        </p:nvSpPr>
        <p:spPr/>
        <p:txBody>
          <a:bodyPr>
            <a:normAutofit fontScale="85000" lnSpcReduction="20000"/>
          </a:bodyPr>
          <a:lstStyle/>
          <a:p>
            <a:pPr lvl="0"/>
            <a:r>
              <a:rPr lang="en-CA" sz="2400" dirty="0" smtClean="0">
                <a:solidFill>
                  <a:prstClr val="black"/>
                </a:solidFill>
              </a:rPr>
              <a:t>Pushing at the back of an empty linked list:</a:t>
            </a:r>
            <a:endParaRPr lang="en-CA" sz="2400" dirty="0">
              <a:solidFill>
                <a:prstClr val="black"/>
              </a:solidFill>
            </a:endParaRPr>
          </a:p>
          <a:p>
            <a:pPr marL="800100" lvl="2" indent="0">
              <a:buNone/>
            </a:pPr>
            <a:r>
              <a:rPr lang="en-US" sz="2100" dirty="0">
                <a:latin typeface="Consolas" panose="020B0609020204030204" pitchFamily="49" charset="0"/>
              </a:rPr>
              <a:t>void </a:t>
            </a:r>
            <a:r>
              <a:rPr lang="en-US" sz="2100" dirty="0" err="1">
                <a:latin typeface="Consolas" panose="020B0609020204030204" pitchFamily="49" charset="0"/>
              </a:rPr>
              <a:t>Linked_list</a:t>
            </a:r>
            <a:r>
              <a:rPr lang="en-US" sz="2100" dirty="0" smtClean="0">
                <a:latin typeface="Consolas" panose="020B0609020204030204" pitchFamily="49" charset="0"/>
              </a:rPr>
              <a:t>::</a:t>
            </a:r>
            <a:r>
              <a:rPr lang="en-US" sz="2100" dirty="0" err="1" smtClean="0">
                <a:latin typeface="Consolas" panose="020B0609020204030204" pitchFamily="49" charset="0"/>
              </a:rPr>
              <a:t>push_back</a:t>
            </a:r>
            <a:r>
              <a:rPr lang="en-US" sz="2100" dirty="0" smtClean="0">
                <a:latin typeface="Consolas" panose="020B0609020204030204" pitchFamily="49" charset="0"/>
              </a:rPr>
              <a:t>( int datum ) </a:t>
            </a:r>
            <a:r>
              <a:rPr lang="en-US" sz="2100" dirty="0" smtClean="0">
                <a:latin typeface="Consolas" panose="020B0609020204030204" pitchFamily="49" charset="0"/>
              </a:rPr>
              <a:t>{</a:t>
            </a:r>
            <a:endParaRPr lang="en-US" sz="2100" dirty="0">
              <a:latin typeface="Consolas" panose="020B0609020204030204" pitchFamily="49" charset="0"/>
            </a:endParaRPr>
          </a:p>
          <a:p>
            <a:pPr marL="800100" lvl="2" indent="0">
              <a:buNone/>
            </a:pPr>
            <a:r>
              <a:rPr lang="en-US" sz="2100" b="1" dirty="0" smtClean="0">
                <a:solidFill>
                  <a:srgbClr val="0070C0"/>
                </a:solidFill>
                <a:latin typeface="Consolas" panose="020B0609020204030204" pitchFamily="49" charset="0"/>
              </a:rPr>
              <a:t>    if ( empty() ) {</a:t>
            </a:r>
          </a:p>
          <a:p>
            <a:pPr marL="800100" lvl="2" indent="0">
              <a:buNone/>
            </a:pPr>
            <a:r>
              <a:rPr lang="en-US" sz="2100" b="1" dirty="0">
                <a:solidFill>
                  <a:srgbClr val="0070C0"/>
                </a:solidFill>
                <a:latin typeface="Consolas" panose="020B0609020204030204" pitchFamily="49" charset="0"/>
              </a:rPr>
              <a:t> </a:t>
            </a:r>
            <a:r>
              <a:rPr lang="en-US" sz="2100" b="1" dirty="0" smtClean="0">
                <a:solidFill>
                  <a:srgbClr val="0070C0"/>
                </a:solidFill>
                <a:latin typeface="Consolas" panose="020B0609020204030204" pitchFamily="49" charset="0"/>
              </a:rPr>
              <a:t>       push_front( datum );</a:t>
            </a:r>
          </a:p>
          <a:p>
            <a:pPr marL="800100" lvl="2" indent="0">
              <a:buNone/>
            </a:pPr>
            <a:r>
              <a:rPr lang="en-US" sz="2100" b="1" dirty="0">
                <a:solidFill>
                  <a:srgbClr val="0070C0"/>
                </a:solidFill>
                <a:latin typeface="Consolas" panose="020B0609020204030204" pitchFamily="49" charset="0"/>
              </a:rPr>
              <a:t> </a:t>
            </a:r>
            <a:r>
              <a:rPr lang="en-US" sz="2100" b="1" dirty="0" smtClean="0">
                <a:solidFill>
                  <a:srgbClr val="0070C0"/>
                </a:solidFill>
                <a:latin typeface="Consolas" panose="020B0609020204030204" pitchFamily="49" charset="0"/>
              </a:rPr>
              <a:t>   } </a:t>
            </a:r>
            <a:r>
              <a:rPr lang="en-US" sz="2100" dirty="0" smtClean="0">
                <a:latin typeface="Consolas" panose="020B0609020204030204" pitchFamily="49" charset="0"/>
              </a:rPr>
              <a:t>else {</a:t>
            </a:r>
          </a:p>
          <a:p>
            <a:pPr marL="800100" lvl="2" indent="0">
              <a:buNone/>
            </a:pPr>
            <a:r>
              <a:rPr lang="en-US" sz="2100" dirty="0">
                <a:latin typeface="Consolas" panose="020B0609020204030204" pitchFamily="49" charset="0"/>
              </a:rPr>
              <a:t> </a:t>
            </a:r>
            <a:r>
              <a:rPr lang="en-US" sz="2100" dirty="0" smtClean="0">
                <a:latin typeface="Consolas" panose="020B0609020204030204" pitchFamily="49" charset="0"/>
              </a:rPr>
              <a:t>       assert( size() &gt;= 1 );</a:t>
            </a:r>
          </a:p>
          <a:p>
            <a:pPr marL="800100" lvl="2" indent="0">
              <a:buNone/>
            </a:pPr>
            <a:r>
              <a:rPr lang="en-US" sz="2100" dirty="0">
                <a:latin typeface="Consolas" panose="020B0609020204030204" pitchFamily="49" charset="0"/>
              </a:rPr>
              <a:t> </a:t>
            </a:r>
            <a:r>
              <a:rPr lang="en-US" sz="2100" dirty="0" smtClean="0">
                <a:latin typeface="Consolas" panose="020B0609020204030204" pitchFamily="49" charset="0"/>
              </a:rPr>
              <a:t>   }</a:t>
            </a:r>
          </a:p>
          <a:p>
            <a:pPr marL="800100" lvl="2" indent="0">
              <a:buNone/>
            </a:pPr>
            <a:r>
              <a:rPr lang="en-US" sz="2100" dirty="0" smtClean="0">
                <a:latin typeface="Consolas" panose="020B0609020204030204" pitchFamily="49" charset="0"/>
              </a:rPr>
              <a:t>}</a:t>
            </a:r>
            <a:endParaRPr lang="en-US" sz="2100" dirty="0">
              <a:latin typeface="Consolas" panose="020B0609020204030204" pitchFamily="49" charset="0"/>
            </a:endParaRPr>
          </a:p>
          <a:p>
            <a:pPr marL="800100" lvl="2" indent="0">
              <a:buNone/>
            </a:pPr>
            <a:endParaRPr lang="en-CA" sz="1900" dirty="0">
              <a:latin typeface="Consolas" panose="020B0609020204030204" pitchFamily="49" charset="0"/>
            </a:endParaRPr>
          </a:p>
        </p:txBody>
      </p:sp>
    </p:spTree>
    <p:extLst>
      <p:ext uri="{BB962C8B-B14F-4D97-AF65-F5344CB8AC3E}">
        <p14:creationId xmlns:p14="http://schemas.microsoft.com/office/powerpoint/2010/main" val="3903227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Pushing at the back of </a:t>
            </a:r>
            <a:r>
              <a:rPr lang="en-CA" dirty="0" smtClean="0"/>
              <a:t>a</a:t>
            </a:r>
            <a:br>
              <a:rPr lang="en-CA" dirty="0" smtClean="0"/>
            </a:br>
            <a:r>
              <a:rPr lang="en-CA" dirty="0" smtClean="0"/>
              <a:t>non-empty </a:t>
            </a:r>
            <a:r>
              <a:rPr lang="en-CA" dirty="0"/>
              <a:t>linked list</a:t>
            </a:r>
          </a:p>
        </p:txBody>
      </p:sp>
      <p:sp>
        <p:nvSpPr>
          <p:cNvPr id="3" name="Content Placeholder 2"/>
          <p:cNvSpPr>
            <a:spLocks noGrp="1"/>
          </p:cNvSpPr>
          <p:nvPr>
            <p:ph idx="1"/>
          </p:nvPr>
        </p:nvSpPr>
        <p:spPr/>
        <p:txBody>
          <a:bodyPr>
            <a:normAutofit fontScale="85000" lnSpcReduction="20000"/>
          </a:bodyPr>
          <a:lstStyle/>
          <a:p>
            <a:pPr lvl="0"/>
            <a:r>
              <a:rPr lang="en-CA" sz="2400" dirty="0" smtClean="0">
                <a:solidFill>
                  <a:prstClr val="black"/>
                </a:solidFill>
              </a:rPr>
              <a:t>Suppose the linked list is not empty and we want to push 42 onto the back of the linked list</a:t>
            </a:r>
          </a:p>
          <a:p>
            <a:pPr lvl="0"/>
            <a:endParaRPr lang="en-CA" sz="2400" dirty="0">
              <a:solidFill>
                <a:prstClr val="black"/>
              </a:solidFill>
            </a:endParaRPr>
          </a:p>
          <a:p>
            <a:pPr lvl="0"/>
            <a:endParaRPr lang="en-CA" sz="2400" dirty="0" smtClean="0">
              <a:solidFill>
                <a:prstClr val="black"/>
              </a:solidFill>
            </a:endParaRPr>
          </a:p>
          <a:p>
            <a:pPr lvl="0"/>
            <a:endParaRPr lang="en-CA" sz="2400" dirty="0">
              <a:solidFill>
                <a:prstClr val="black"/>
              </a:solidFill>
            </a:endParaRPr>
          </a:p>
          <a:p>
            <a:pPr lvl="0"/>
            <a:endParaRPr lang="en-CA" sz="2400" dirty="0" smtClean="0">
              <a:solidFill>
                <a:prstClr val="black"/>
              </a:solidFill>
            </a:endParaRPr>
          </a:p>
          <a:p>
            <a:pPr lvl="0"/>
            <a:endParaRPr lang="en-CA" sz="2400" dirty="0">
              <a:solidFill>
                <a:prstClr val="black"/>
              </a:solidFill>
            </a:endParaRPr>
          </a:p>
          <a:p>
            <a:pPr lvl="0"/>
            <a:endParaRPr lang="en-CA" sz="2400" dirty="0" smtClean="0">
              <a:solidFill>
                <a:prstClr val="black"/>
              </a:solidFill>
            </a:endParaRPr>
          </a:p>
          <a:p>
            <a:pPr lvl="0"/>
            <a:r>
              <a:rPr lang="en-CA" sz="2400" dirty="0" smtClean="0">
                <a:solidFill>
                  <a:prstClr val="black"/>
                </a:solidFill>
              </a:rPr>
              <a:t>We must:</a:t>
            </a:r>
          </a:p>
          <a:p>
            <a:pPr lvl="1"/>
            <a:r>
              <a:rPr lang="en-CA" sz="2300" dirty="0" smtClean="0">
                <a:solidFill>
                  <a:prstClr val="black"/>
                </a:solidFill>
              </a:rPr>
              <a:t>Get a pointer to the last node</a:t>
            </a:r>
          </a:p>
          <a:p>
            <a:pPr lvl="1"/>
            <a:r>
              <a:rPr lang="en-CA" sz="2300" dirty="0" smtClean="0">
                <a:solidFill>
                  <a:prstClr val="black"/>
                </a:solidFill>
              </a:rPr>
              <a:t>Update that node to point to a new node storing the value 42</a:t>
            </a:r>
            <a:endParaRPr lang="en-CA" sz="2300" dirty="0">
              <a:solidFill>
                <a:prstClr val="black"/>
              </a:solidFill>
            </a:endParaRPr>
          </a:p>
        </p:txBody>
      </p:sp>
      <p:pic>
        <p:nvPicPr>
          <p:cNvPr id="10242" name="Picture 2" descr="C:\Users\dwharder\Desktop\push_bac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49542"/>
            <a:ext cx="4953773" cy="141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9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0203" y="1873968"/>
            <a:ext cx="4953773" cy="1799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Pushing at the back of </a:t>
            </a:r>
            <a:r>
              <a:rPr lang="en-CA" dirty="0" smtClean="0"/>
              <a:t>a</a:t>
            </a:r>
            <a:br>
              <a:rPr lang="en-CA" dirty="0" smtClean="0"/>
            </a:br>
            <a:r>
              <a:rPr lang="en-CA" dirty="0" smtClean="0"/>
              <a:t>non-empty </a:t>
            </a:r>
            <a:r>
              <a:rPr lang="en-CA" dirty="0"/>
              <a:t>linked list</a:t>
            </a:r>
          </a:p>
        </p:txBody>
      </p:sp>
      <p:sp>
        <p:nvSpPr>
          <p:cNvPr id="3" name="Content Placeholder 2"/>
          <p:cNvSpPr>
            <a:spLocks noGrp="1"/>
          </p:cNvSpPr>
          <p:nvPr>
            <p:ph idx="1"/>
          </p:nvPr>
        </p:nvSpPr>
        <p:spPr/>
        <p:txBody>
          <a:bodyPr>
            <a:normAutofit fontScale="85000" lnSpcReduction="20000"/>
          </a:bodyPr>
          <a:lstStyle/>
          <a:p>
            <a:pPr lvl="0"/>
            <a:r>
              <a:rPr lang="en-CA" sz="2400" dirty="0" smtClean="0">
                <a:solidFill>
                  <a:prstClr val="black"/>
                </a:solidFill>
              </a:rPr>
              <a:t>In a nutshell, we require:</a:t>
            </a:r>
            <a:endParaRPr lang="en-CA" sz="2300" dirty="0">
              <a:solidFill>
                <a:prstClr val="black"/>
              </a:solidFill>
            </a:endParaRPr>
          </a:p>
        </p:txBody>
      </p:sp>
    </p:spTree>
    <p:extLst>
      <p:ext uri="{BB962C8B-B14F-4D97-AF65-F5344CB8AC3E}">
        <p14:creationId xmlns:p14="http://schemas.microsoft.com/office/powerpoint/2010/main" val="154814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Pushing at the back of an empty linked list</a:t>
            </a:r>
            <a:endParaRPr lang="en-CA"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pPr lvl="0"/>
            <a:r>
              <a:rPr lang="en-CA" sz="2400" dirty="0" smtClean="0">
                <a:solidFill>
                  <a:prstClr val="black"/>
                </a:solidFill>
              </a:rPr>
              <a:t>Pushing at the back of an empty linked list:</a:t>
            </a:r>
            <a:endParaRPr lang="en-CA" sz="2400" dirty="0">
              <a:solidFill>
                <a:prstClr val="black"/>
              </a:solidFill>
            </a:endParaRPr>
          </a:p>
          <a:p>
            <a:pPr marL="800100" lvl="2" indent="0">
              <a:buNone/>
            </a:pPr>
            <a:r>
              <a:rPr lang="en-US" sz="1900" dirty="0">
                <a:latin typeface="Consolas" panose="020B0609020204030204" pitchFamily="49" charset="0"/>
              </a:rPr>
              <a:t>void </a:t>
            </a:r>
            <a:r>
              <a:rPr lang="en-US" sz="1900" dirty="0" err="1">
                <a:latin typeface="Consolas" panose="020B0609020204030204" pitchFamily="49" charset="0"/>
              </a:rPr>
              <a:t>Linked_list</a:t>
            </a:r>
            <a:r>
              <a:rPr lang="en-US" sz="1900" dirty="0" smtClean="0">
                <a:latin typeface="Consolas" panose="020B0609020204030204" pitchFamily="49" charset="0"/>
              </a:rPr>
              <a:t>::</a:t>
            </a:r>
            <a:r>
              <a:rPr lang="en-US" sz="1900" dirty="0" err="1" smtClean="0">
                <a:latin typeface="Consolas" panose="020B0609020204030204" pitchFamily="49" charset="0"/>
              </a:rPr>
              <a:t>push_back</a:t>
            </a:r>
            <a:r>
              <a:rPr lang="en-US" sz="1900" dirty="0" smtClean="0">
                <a:latin typeface="Consolas" panose="020B0609020204030204" pitchFamily="49" charset="0"/>
              </a:rPr>
              <a:t>( int datum ) </a:t>
            </a:r>
            <a:r>
              <a:rPr lang="en-US" sz="1900" dirty="0" smtClean="0">
                <a:latin typeface="Consolas" panose="020B0609020204030204" pitchFamily="49" charset="0"/>
              </a:rPr>
              <a:t>{</a:t>
            </a:r>
            <a:endParaRPr lang="en-US" sz="1900" dirty="0">
              <a:latin typeface="Consolas" panose="020B0609020204030204" pitchFamily="49" charset="0"/>
            </a:endParaRPr>
          </a:p>
          <a:p>
            <a:pPr marL="800100" lvl="2" indent="0">
              <a:buNone/>
            </a:pPr>
            <a:r>
              <a:rPr lang="en-US" sz="1900" b="1" dirty="0" smtClean="0">
                <a:solidFill>
                  <a:srgbClr val="0070C0"/>
                </a:solidFill>
                <a:latin typeface="Consolas" panose="020B0609020204030204" pitchFamily="49" charset="0"/>
              </a:rPr>
              <a:t>    </a:t>
            </a:r>
            <a:r>
              <a:rPr lang="en-US" sz="1900" dirty="0" smtClean="0">
                <a:latin typeface="Consolas" panose="020B0609020204030204" pitchFamily="49" charset="0"/>
              </a:rPr>
              <a:t>if ( empty() )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push_front( datum );</a:t>
            </a:r>
          </a:p>
          <a:p>
            <a:pPr marL="800100" lvl="2" indent="0">
              <a:buNone/>
            </a:pPr>
            <a:r>
              <a:rPr lang="en-US" sz="1900" dirty="0">
                <a:latin typeface="Consolas" panose="020B0609020204030204" pitchFamily="49" charset="0"/>
              </a:rPr>
              <a:t> </a:t>
            </a:r>
            <a:r>
              <a:rPr lang="en-US" sz="1900" dirty="0" smtClean="0">
                <a:latin typeface="Consolas" panose="020B0609020204030204" pitchFamily="49" charset="0"/>
              </a:rPr>
              <a:t>   } else </a:t>
            </a:r>
            <a:r>
              <a:rPr lang="en-US" sz="1900" b="1" dirty="0" smtClean="0">
                <a:solidFill>
                  <a:srgbClr val="0070C0"/>
                </a:solidFill>
                <a:latin typeface="Consolas" panose="020B0609020204030204" pitchFamily="49" charset="0"/>
              </a:rPr>
              <a:t>{</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assert( size() &gt;= 1 );</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Node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a:t>
            </a:r>
            <a:r>
              <a:rPr lang="en-US" sz="1900" b="1" dirty="0" err="1" smtClean="0">
                <a:solidFill>
                  <a:srgbClr val="0070C0"/>
                </a:solidFill>
                <a:latin typeface="Consolas" panose="020B0609020204030204" pitchFamily="49" charset="0"/>
              </a:rPr>
              <a:t>p_list_head</a:t>
            </a:r>
            <a:r>
              <a:rPr lang="en-US" sz="1900" b="1" dirty="0" smtClean="0">
                <a:solidFill>
                  <a:srgbClr val="0070C0"/>
                </a:solidFill>
                <a:latin typeface="Consolas" panose="020B0609020204030204" pitchFamily="49" charset="0"/>
              </a:rPr>
              <a:t>};</a:t>
            </a:r>
          </a:p>
          <a:p>
            <a:pPr marL="800100" lvl="2" indent="0">
              <a:buNone/>
            </a:pPr>
            <a:endParaRPr lang="en-US" sz="1900" b="1" dirty="0">
              <a:solidFill>
                <a:srgbClr val="0070C0"/>
              </a:solidFill>
              <a:latin typeface="Consolas" panose="020B0609020204030204" pitchFamily="49" charset="0"/>
            </a:endParaRPr>
          </a:p>
          <a:p>
            <a:pPr marL="800100" lvl="2" indent="0">
              <a:buNone/>
            </a:pPr>
            <a:r>
              <a:rPr lang="en-US" sz="1900" b="1" dirty="0" smtClean="0">
                <a:solidFill>
                  <a:srgbClr val="0070C0"/>
                </a:solidFill>
                <a:latin typeface="Consolas" panose="020B0609020204030204" pitchFamily="49" charset="0"/>
              </a:rPr>
              <a:t>        while (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-&gt;</a:t>
            </a:r>
            <a:r>
              <a:rPr lang="en-US" sz="1900" b="1" dirty="0" err="1" smtClean="0">
                <a:solidFill>
                  <a:srgbClr val="0070C0"/>
                </a:solidFill>
                <a:latin typeface="Consolas" panose="020B0609020204030204" pitchFamily="49" charset="0"/>
              </a:rPr>
              <a:t>get_next</a:t>
            </a:r>
            <a:r>
              <a:rPr lang="en-US" sz="1900" b="1" dirty="0" smtClean="0">
                <a:solidFill>
                  <a:srgbClr val="0070C0"/>
                </a:solidFill>
                <a:latin typeface="Consolas" panose="020B0609020204030204" pitchFamily="49" charset="0"/>
              </a:rPr>
              <a:t>() != nullptr ) {</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 =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-&gt;</a:t>
            </a:r>
            <a:r>
              <a:rPr lang="en-US" sz="1900" b="1" dirty="0" err="1" smtClean="0">
                <a:solidFill>
                  <a:srgbClr val="0070C0"/>
                </a:solidFill>
                <a:latin typeface="Consolas" panose="020B0609020204030204" pitchFamily="49" charset="0"/>
              </a:rPr>
              <a:t>get_next</a:t>
            </a:r>
            <a:r>
              <a:rPr lang="en-US" sz="1900" b="1" dirty="0" smtClean="0">
                <a:solidFill>
                  <a:srgbClr val="0070C0"/>
                </a:solidFill>
                <a:latin typeface="Consolas" panose="020B0609020204030204" pitchFamily="49" charset="0"/>
              </a:rPr>
              <a:t>();</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a:t>
            </a:r>
          </a:p>
          <a:p>
            <a:pPr marL="800100" lvl="2" indent="0">
              <a:buNone/>
            </a:pPr>
            <a:endParaRPr lang="en-US" sz="1900" b="1" dirty="0" smtClean="0">
              <a:solidFill>
                <a:srgbClr val="0070C0"/>
              </a:solidFill>
              <a:latin typeface="Consolas" panose="020B0609020204030204" pitchFamily="49" charset="0"/>
            </a:endParaRP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 Now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 stores the address</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 of the last node of the linked list</a:t>
            </a:r>
          </a:p>
          <a:p>
            <a:pPr marL="800100" lvl="2" indent="0">
              <a:buNone/>
            </a:pPr>
            <a:r>
              <a:rPr lang="en-US" sz="1900" b="1" dirty="0" smtClean="0">
                <a:solidFill>
                  <a:srgbClr val="0070C0"/>
                </a:solidFill>
                <a:latin typeface="Consolas" panose="020B0609020204030204" pitchFamily="49" charset="0"/>
              </a:rPr>
              <a:t>        assert(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 != nullptr );</a:t>
            </a:r>
          </a:p>
          <a:p>
            <a:pPr marL="800100" lvl="2" indent="0">
              <a:buNone/>
            </a:pPr>
            <a:r>
              <a:rPr lang="en-US" sz="1900" b="1" dirty="0">
                <a:solidFill>
                  <a:srgbClr val="0070C0"/>
                </a:solidFill>
                <a:latin typeface="Consolas" panose="020B0609020204030204" pitchFamily="49" charset="0"/>
              </a:rPr>
              <a:t>        assert( </a:t>
            </a:r>
            <a:r>
              <a:rPr lang="en-US" sz="1900" b="1" dirty="0" err="1" smtClean="0">
                <a:solidFill>
                  <a:srgbClr val="0070C0"/>
                </a:solidFill>
                <a:latin typeface="Consolas" panose="020B0609020204030204" pitchFamily="49" charset="0"/>
              </a:rPr>
              <a:t>p_current_list_tail</a:t>
            </a:r>
            <a:r>
              <a:rPr lang="en-US" sz="1900" b="1" dirty="0" smtClean="0">
                <a:solidFill>
                  <a:srgbClr val="0070C0"/>
                </a:solidFill>
                <a:latin typeface="Consolas" panose="020B0609020204030204" pitchFamily="49" charset="0"/>
              </a:rPr>
              <a:t>-&gt;</a:t>
            </a:r>
            <a:r>
              <a:rPr lang="en-US" sz="1900" b="1" dirty="0" err="1" smtClean="0">
                <a:solidFill>
                  <a:srgbClr val="0070C0"/>
                </a:solidFill>
                <a:latin typeface="Consolas" panose="020B0609020204030204" pitchFamily="49" charset="0"/>
              </a:rPr>
              <a:t>get_next</a:t>
            </a:r>
            <a:r>
              <a:rPr lang="en-US" sz="1900" b="1" dirty="0" smtClean="0">
                <a:solidFill>
                  <a:srgbClr val="0070C0"/>
                </a:solidFill>
                <a:latin typeface="Consolas" panose="020B0609020204030204" pitchFamily="49" charset="0"/>
              </a:rPr>
              <a:t>() == </a:t>
            </a:r>
            <a:r>
              <a:rPr lang="en-US" sz="1900" b="1" dirty="0">
                <a:solidFill>
                  <a:srgbClr val="0070C0"/>
                </a:solidFill>
                <a:latin typeface="Consolas" panose="020B0609020204030204" pitchFamily="49" charset="0"/>
              </a:rPr>
              <a:t>nullptr );</a:t>
            </a:r>
          </a:p>
          <a:p>
            <a:pPr marL="800100" lvl="2" indent="0">
              <a:buNone/>
            </a:pPr>
            <a:endParaRPr lang="en-US" sz="1900" b="1" dirty="0">
              <a:solidFill>
                <a:srgbClr val="0070C0"/>
              </a:solidFill>
              <a:latin typeface="Consolas" panose="020B0609020204030204" pitchFamily="49" charset="0"/>
            </a:endParaRPr>
          </a:p>
          <a:p>
            <a:pPr marL="800100" lvl="2" indent="0">
              <a:buNone/>
            </a:pPr>
            <a:r>
              <a:rPr lang="en-US" sz="1900" b="1" dirty="0" smtClean="0">
                <a:solidFill>
                  <a:srgbClr val="0070C0"/>
                </a:solidFill>
                <a:latin typeface="Consolas" panose="020B0609020204030204" pitchFamily="49" charset="0"/>
              </a:rPr>
              <a:t>        </a:t>
            </a:r>
            <a:r>
              <a:rPr lang="en-US" sz="1900" b="1" dirty="0" err="1" smtClean="0">
                <a:solidFill>
                  <a:srgbClr val="FF0000"/>
                </a:solidFill>
                <a:latin typeface="Consolas" panose="020B0609020204030204" pitchFamily="49" charset="0"/>
              </a:rPr>
              <a:t>p_current_list_tail</a:t>
            </a:r>
            <a:r>
              <a:rPr lang="en-US" sz="1900" b="1" dirty="0" smtClean="0">
                <a:solidFill>
                  <a:srgbClr val="FF0000"/>
                </a:solidFill>
                <a:latin typeface="Consolas" panose="020B0609020204030204" pitchFamily="49" charset="0"/>
              </a:rPr>
              <a:t>-&gt;</a:t>
            </a:r>
            <a:r>
              <a:rPr lang="en-US" sz="1900" b="1" dirty="0" err="1" smtClean="0">
                <a:solidFill>
                  <a:srgbClr val="FF0000"/>
                </a:solidFill>
                <a:latin typeface="Consolas" panose="020B0609020204030204" pitchFamily="49" charset="0"/>
              </a:rPr>
              <a:t>p_next_node</a:t>
            </a:r>
            <a:r>
              <a:rPr lang="en-US" sz="1900" b="1" dirty="0" smtClean="0">
                <a:solidFill>
                  <a:srgbClr val="0070C0"/>
                </a:solidFill>
                <a:latin typeface="Consolas" panose="020B0609020204030204" pitchFamily="49" charset="0"/>
              </a:rPr>
              <a:t> = new Node{datum, nullptr};</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++list_size;</a:t>
            </a:r>
          </a:p>
          <a:p>
            <a:pPr marL="800100" lvl="2" indent="0">
              <a:buNone/>
            </a:pPr>
            <a:r>
              <a:rPr lang="en-US" sz="1900" b="1" dirty="0">
                <a:solidFill>
                  <a:srgbClr val="0070C0"/>
                </a:solidFill>
                <a:latin typeface="Consolas" panose="020B0609020204030204" pitchFamily="49" charset="0"/>
              </a:rPr>
              <a:t> </a:t>
            </a:r>
            <a:r>
              <a:rPr lang="en-US" sz="1900" b="1" dirty="0" smtClean="0">
                <a:solidFill>
                  <a:srgbClr val="0070C0"/>
                </a:solidFill>
                <a:latin typeface="Consolas" panose="020B0609020204030204" pitchFamily="49" charset="0"/>
              </a:rPr>
              <a:t>   }</a:t>
            </a:r>
          </a:p>
          <a:p>
            <a:pPr marL="800100" lvl="2" indent="0">
              <a:buNone/>
            </a:pPr>
            <a:r>
              <a:rPr lang="en-US" sz="1900" dirty="0" smtClean="0">
                <a:latin typeface="Consolas" panose="020B0609020204030204" pitchFamily="49" charset="0"/>
              </a:rPr>
              <a:t>}</a:t>
            </a:r>
            <a:endParaRPr lang="en-US" sz="1900" dirty="0">
              <a:latin typeface="Consolas" panose="020B0609020204030204" pitchFamily="49" charset="0"/>
            </a:endParaRPr>
          </a:p>
          <a:p>
            <a:pPr marL="800100" lvl="2" indent="0">
              <a:buNone/>
            </a:pPr>
            <a:endParaRPr lang="en-CA" sz="1600" dirty="0">
              <a:latin typeface="Consolas" panose="020B0609020204030204" pitchFamily="49" charset="0"/>
            </a:endParaRPr>
          </a:p>
        </p:txBody>
      </p:sp>
    </p:spTree>
    <p:extLst>
      <p:ext uri="{BB962C8B-B14F-4D97-AF65-F5344CB8AC3E}">
        <p14:creationId xmlns:p14="http://schemas.microsoft.com/office/powerpoint/2010/main" val="142787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88705</TotalTime>
  <Words>1634</Words>
  <Application>Microsoft Office PowerPoint</Application>
  <PresentationFormat>On-screen Show (4:3)</PresentationFormat>
  <Paragraphs>306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Custom Design</vt:lpstr>
      <vt:lpstr>Pushing at the back</vt:lpstr>
      <vt:lpstr>Outline</vt:lpstr>
      <vt:lpstr>Our linked list class</vt:lpstr>
      <vt:lpstr>Problem</vt:lpstr>
      <vt:lpstr>Pushing at the back of the linked list</vt:lpstr>
      <vt:lpstr>Pushing at the back of an empty linked list</vt:lpstr>
      <vt:lpstr>Pushing at the back of a non-empty linked list</vt:lpstr>
      <vt:lpstr>Pushing at the back of a non-empty linked list</vt:lpstr>
      <vt:lpstr>Pushing at the back of an empty linked list</vt:lpstr>
      <vt:lpstr>Pushing at the back of an empty linked list</vt:lpstr>
      <vt:lpstr>Pushing at the back of an empty linked list</vt:lpstr>
      <vt:lpstr>Can we speed this up?</vt:lpstr>
      <vt:lpstr>Can we speed this up?</vt:lpstr>
      <vt:lpstr>Constructor and destructor</vt:lpstr>
      <vt:lpstr>Inserting a node</vt:lpstr>
      <vt:lpstr>Removing a node</vt:lpstr>
      <vt:lpstr>Pushing at the back of an empty linked list</vt:lpstr>
      <vt:lpstr>Accessing the value at the back</vt:lpstr>
      <vt:lpstr>Pushing an entire list at the back</vt:lpstr>
      <vt:lpstr>Concatenating two linked lists</vt:lpstr>
      <vt:lpstr>Concatenating two linked lists</vt:lpstr>
      <vt:lpstr>Our linked list class</vt:lpstr>
      <vt:lpstr>Benefit of encapsulation</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1564</cp:revision>
  <dcterms:created xsi:type="dcterms:W3CDTF">2009-09-11T23:00:44Z</dcterms:created>
  <dcterms:modified xsi:type="dcterms:W3CDTF">2018-11-28T20:05:03Z</dcterms:modified>
</cp:coreProperties>
</file>